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97" r:id="rId3"/>
    <p:sldId id="346" r:id="rId4"/>
    <p:sldId id="301" r:id="rId5"/>
    <p:sldId id="305" r:id="rId6"/>
    <p:sldId id="347" r:id="rId7"/>
    <p:sldId id="290" r:id="rId8"/>
    <p:sldId id="332" r:id="rId9"/>
    <p:sldId id="352" r:id="rId10"/>
    <p:sldId id="356" r:id="rId11"/>
    <p:sldId id="359" r:id="rId12"/>
    <p:sldId id="343" r:id="rId13"/>
    <p:sldId id="312" r:id="rId14"/>
    <p:sldId id="289" r:id="rId15"/>
    <p:sldId id="335" r:id="rId16"/>
    <p:sldId id="324" r:id="rId17"/>
    <p:sldId id="316" r:id="rId18"/>
    <p:sldId id="313" r:id="rId19"/>
    <p:sldId id="314" r:id="rId20"/>
    <p:sldId id="317" r:id="rId21"/>
    <p:sldId id="325" r:id="rId22"/>
    <p:sldId id="320" r:id="rId23"/>
    <p:sldId id="344" r:id="rId24"/>
    <p:sldId id="322" r:id="rId25"/>
    <p:sldId id="336" r:id="rId26"/>
    <p:sldId id="293" r:id="rId27"/>
    <p:sldId id="329" r:id="rId28"/>
    <p:sldId id="337" r:id="rId29"/>
    <p:sldId id="348" r:id="rId30"/>
    <p:sldId id="349" r:id="rId31"/>
    <p:sldId id="357" r:id="rId32"/>
    <p:sldId id="350" r:id="rId33"/>
    <p:sldId id="361" r:id="rId34"/>
    <p:sldId id="355" r:id="rId35"/>
    <p:sldId id="258"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C5BD"/>
    <a:srgbClr val="2984B8"/>
    <a:srgbClr val="FF7000"/>
    <a:srgbClr val="203864"/>
    <a:srgbClr val="D14AD1"/>
    <a:srgbClr val="FF2000"/>
    <a:srgbClr val="FF8E00"/>
    <a:srgbClr val="FFA900"/>
    <a:srgbClr val="8E8E8E"/>
    <a:srgbClr val="FFC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95033" autoAdjust="0"/>
  </p:normalViewPr>
  <p:slideViewPr>
    <p:cSldViewPr snapToGrid="0">
      <p:cViewPr>
        <p:scale>
          <a:sx n="70" d="100"/>
          <a:sy n="70" d="100"/>
        </p:scale>
        <p:origin x="1032" y="235"/>
      </p:cViewPr>
      <p:guideLst>
        <p:guide orient="horz" pos="2160"/>
        <p:guide pos="3840"/>
      </p:guideLst>
    </p:cSldViewPr>
  </p:slideViewPr>
  <p:outlineViewPr>
    <p:cViewPr>
      <p:scale>
        <a:sx n="33" d="100"/>
        <a:sy n="33" d="100"/>
      </p:scale>
      <p:origin x="0" y="-2357"/>
    </p:cViewPr>
  </p:outlineViewPr>
  <p:notesTextViewPr>
    <p:cViewPr>
      <p:scale>
        <a:sx n="66" d="100"/>
        <a:sy n="66" d="100"/>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F428CD-4EC5-43F4-91B9-E985C4FF23F2}" type="datetimeFigureOut">
              <a:rPr lang="it-IT" smtClean="0"/>
              <a:t>28/03/2023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B479D-D45B-4C10-8AFF-6AA7F94F261A}" type="slidenum">
              <a:rPr lang="it-IT" smtClean="0"/>
              <a:t>‹N›</a:t>
            </a:fld>
            <a:endParaRPr lang="it-IT"/>
          </a:p>
        </p:txBody>
      </p:sp>
    </p:spTree>
    <p:extLst>
      <p:ext uri="{BB962C8B-B14F-4D97-AF65-F5344CB8AC3E}">
        <p14:creationId xmlns:p14="http://schemas.microsoft.com/office/powerpoint/2010/main" val="90699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5BF2C7F-7139-6F4E-836E-006DEE51A2A1}" type="slidenum">
              <a:rPr lang="it-IT" smtClean="0"/>
              <a:t>1</a:t>
            </a:fld>
            <a:endParaRPr lang="it-IT" dirty="0"/>
          </a:p>
        </p:txBody>
      </p:sp>
    </p:spTree>
    <p:extLst>
      <p:ext uri="{BB962C8B-B14F-4D97-AF65-F5344CB8AC3E}">
        <p14:creationId xmlns:p14="http://schemas.microsoft.com/office/powerpoint/2010/main" val="3834316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10</a:t>
            </a:fld>
            <a:endParaRPr lang="it-IT" dirty="0"/>
          </a:p>
        </p:txBody>
      </p:sp>
    </p:spTree>
    <p:extLst>
      <p:ext uri="{BB962C8B-B14F-4D97-AF65-F5344CB8AC3E}">
        <p14:creationId xmlns:p14="http://schemas.microsoft.com/office/powerpoint/2010/main" val="295649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11</a:t>
            </a:fld>
            <a:endParaRPr lang="it-IT" dirty="0"/>
          </a:p>
        </p:txBody>
      </p:sp>
    </p:spTree>
    <p:extLst>
      <p:ext uri="{BB962C8B-B14F-4D97-AF65-F5344CB8AC3E}">
        <p14:creationId xmlns:p14="http://schemas.microsoft.com/office/powerpoint/2010/main" val="47707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12</a:t>
            </a:fld>
            <a:endParaRPr lang="it-IT" dirty="0"/>
          </a:p>
        </p:txBody>
      </p:sp>
    </p:spTree>
    <p:extLst>
      <p:ext uri="{BB962C8B-B14F-4D97-AF65-F5344CB8AC3E}">
        <p14:creationId xmlns:p14="http://schemas.microsoft.com/office/powerpoint/2010/main" val="1772296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13</a:t>
            </a:fld>
            <a:endParaRPr lang="it-IT" dirty="0"/>
          </a:p>
        </p:txBody>
      </p:sp>
    </p:spTree>
    <p:extLst>
      <p:ext uri="{BB962C8B-B14F-4D97-AF65-F5344CB8AC3E}">
        <p14:creationId xmlns:p14="http://schemas.microsoft.com/office/powerpoint/2010/main" val="1042534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14</a:t>
            </a:fld>
            <a:endParaRPr lang="it-IT" dirty="0"/>
          </a:p>
        </p:txBody>
      </p:sp>
    </p:spTree>
    <p:extLst>
      <p:ext uri="{BB962C8B-B14F-4D97-AF65-F5344CB8AC3E}">
        <p14:creationId xmlns:p14="http://schemas.microsoft.com/office/powerpoint/2010/main" val="2713279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en-GB" noProof="0" dirty="0"/>
              <a:t>O </a:t>
            </a:r>
            <a:r>
              <a:rPr lang="en-GB" noProof="0" dirty="0" err="1"/>
              <a:t>abbasso</a:t>
            </a:r>
            <a:r>
              <a:rPr lang="en-GB" noProof="0" dirty="0"/>
              <a:t> </a:t>
            </a:r>
            <a:r>
              <a:rPr lang="en-GB" noProof="0" dirty="0" err="1"/>
              <a:t>immagini</a:t>
            </a:r>
            <a:r>
              <a:rPr lang="en-GB" noProof="0" dirty="0"/>
              <a:t> </a:t>
            </a:r>
            <a:r>
              <a:rPr lang="en-GB" noProof="0" dirty="0" err="1"/>
              <a:t>oppure</a:t>
            </a:r>
            <a:r>
              <a:rPr lang="en-GB" noProof="0" dirty="0"/>
              <a:t> </a:t>
            </a:r>
            <a:r>
              <a:rPr lang="en-GB" noProof="0" dirty="0" err="1"/>
              <a:t>aggiungo</a:t>
            </a:r>
            <a:r>
              <a:rPr lang="en-GB" noProof="0" dirty="0"/>
              <a:t> </a:t>
            </a:r>
            <a:r>
              <a:rPr lang="en-GB" noProof="0" dirty="0" err="1"/>
              <a:t>una</a:t>
            </a:r>
            <a:r>
              <a:rPr lang="en-GB" noProof="0" dirty="0"/>
              <a:t> </a:t>
            </a:r>
            <a:r>
              <a:rPr lang="en-GB" noProof="0" dirty="0" err="1"/>
              <a:t>scritta</a:t>
            </a:r>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15</a:t>
            </a:fld>
            <a:endParaRPr lang="it-IT" dirty="0"/>
          </a:p>
        </p:txBody>
      </p:sp>
    </p:spTree>
    <p:extLst>
      <p:ext uri="{BB962C8B-B14F-4D97-AF65-F5344CB8AC3E}">
        <p14:creationId xmlns:p14="http://schemas.microsoft.com/office/powerpoint/2010/main" val="139365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en-GB" noProof="0" dirty="0"/>
              <a:t>O </a:t>
            </a:r>
            <a:r>
              <a:rPr lang="en-GB" noProof="0" dirty="0" err="1"/>
              <a:t>abbasso</a:t>
            </a:r>
            <a:r>
              <a:rPr lang="en-GB" noProof="0" dirty="0"/>
              <a:t> </a:t>
            </a:r>
            <a:r>
              <a:rPr lang="en-GB" noProof="0" dirty="0" err="1"/>
              <a:t>immagini</a:t>
            </a:r>
            <a:r>
              <a:rPr lang="en-GB" noProof="0" dirty="0"/>
              <a:t> </a:t>
            </a:r>
            <a:r>
              <a:rPr lang="en-GB" noProof="0" dirty="0" err="1"/>
              <a:t>oppure</a:t>
            </a:r>
            <a:r>
              <a:rPr lang="en-GB" noProof="0" dirty="0"/>
              <a:t> </a:t>
            </a:r>
            <a:r>
              <a:rPr lang="en-GB" noProof="0" dirty="0" err="1"/>
              <a:t>aggiungo</a:t>
            </a:r>
            <a:r>
              <a:rPr lang="en-GB" noProof="0" dirty="0"/>
              <a:t> </a:t>
            </a:r>
            <a:r>
              <a:rPr lang="en-GB" noProof="0" dirty="0" err="1"/>
              <a:t>una</a:t>
            </a:r>
            <a:r>
              <a:rPr lang="en-GB" noProof="0" dirty="0"/>
              <a:t> </a:t>
            </a:r>
            <a:r>
              <a:rPr lang="en-GB" noProof="0" dirty="0" err="1"/>
              <a:t>scritta</a:t>
            </a:r>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16</a:t>
            </a:fld>
            <a:endParaRPr lang="it-IT" dirty="0"/>
          </a:p>
        </p:txBody>
      </p:sp>
    </p:spTree>
    <p:extLst>
      <p:ext uri="{BB962C8B-B14F-4D97-AF65-F5344CB8AC3E}">
        <p14:creationId xmlns:p14="http://schemas.microsoft.com/office/powerpoint/2010/main" val="3818107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17</a:t>
            </a:fld>
            <a:endParaRPr lang="it-IT" dirty="0"/>
          </a:p>
        </p:txBody>
      </p:sp>
    </p:spTree>
    <p:extLst>
      <p:ext uri="{BB962C8B-B14F-4D97-AF65-F5344CB8AC3E}">
        <p14:creationId xmlns:p14="http://schemas.microsoft.com/office/powerpoint/2010/main" val="3626890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18</a:t>
            </a:fld>
            <a:endParaRPr lang="it-IT" dirty="0"/>
          </a:p>
        </p:txBody>
      </p:sp>
    </p:spTree>
    <p:extLst>
      <p:ext uri="{BB962C8B-B14F-4D97-AF65-F5344CB8AC3E}">
        <p14:creationId xmlns:p14="http://schemas.microsoft.com/office/powerpoint/2010/main" val="3797140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19</a:t>
            </a:fld>
            <a:endParaRPr lang="it-IT" dirty="0"/>
          </a:p>
        </p:txBody>
      </p:sp>
    </p:spTree>
    <p:extLst>
      <p:ext uri="{BB962C8B-B14F-4D97-AF65-F5344CB8AC3E}">
        <p14:creationId xmlns:p14="http://schemas.microsoft.com/office/powerpoint/2010/main" val="401858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2</a:t>
            </a:fld>
            <a:endParaRPr lang="it-IT" dirty="0"/>
          </a:p>
        </p:txBody>
      </p:sp>
    </p:spTree>
    <p:extLst>
      <p:ext uri="{BB962C8B-B14F-4D97-AF65-F5344CB8AC3E}">
        <p14:creationId xmlns:p14="http://schemas.microsoft.com/office/powerpoint/2010/main" val="3686547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20</a:t>
            </a:fld>
            <a:endParaRPr lang="it-IT" dirty="0"/>
          </a:p>
        </p:txBody>
      </p:sp>
    </p:spTree>
    <p:extLst>
      <p:ext uri="{BB962C8B-B14F-4D97-AF65-F5344CB8AC3E}">
        <p14:creationId xmlns:p14="http://schemas.microsoft.com/office/powerpoint/2010/main" val="3332863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21</a:t>
            </a:fld>
            <a:endParaRPr lang="it-IT" dirty="0"/>
          </a:p>
        </p:txBody>
      </p:sp>
    </p:spTree>
    <p:extLst>
      <p:ext uri="{BB962C8B-B14F-4D97-AF65-F5344CB8AC3E}">
        <p14:creationId xmlns:p14="http://schemas.microsoft.com/office/powerpoint/2010/main" val="346483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22</a:t>
            </a:fld>
            <a:endParaRPr lang="it-IT" dirty="0"/>
          </a:p>
        </p:txBody>
      </p:sp>
    </p:spTree>
    <p:extLst>
      <p:ext uri="{BB962C8B-B14F-4D97-AF65-F5344CB8AC3E}">
        <p14:creationId xmlns:p14="http://schemas.microsoft.com/office/powerpoint/2010/main" val="4016776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23</a:t>
            </a:fld>
            <a:endParaRPr lang="it-IT" dirty="0"/>
          </a:p>
        </p:txBody>
      </p:sp>
    </p:spTree>
    <p:extLst>
      <p:ext uri="{BB962C8B-B14F-4D97-AF65-F5344CB8AC3E}">
        <p14:creationId xmlns:p14="http://schemas.microsoft.com/office/powerpoint/2010/main" val="3653279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24</a:t>
            </a:fld>
            <a:endParaRPr lang="it-IT" dirty="0"/>
          </a:p>
        </p:txBody>
      </p:sp>
    </p:spTree>
    <p:extLst>
      <p:ext uri="{BB962C8B-B14F-4D97-AF65-F5344CB8AC3E}">
        <p14:creationId xmlns:p14="http://schemas.microsoft.com/office/powerpoint/2010/main" val="2984430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25</a:t>
            </a:fld>
            <a:endParaRPr lang="it-IT" dirty="0"/>
          </a:p>
        </p:txBody>
      </p:sp>
    </p:spTree>
    <p:extLst>
      <p:ext uri="{BB962C8B-B14F-4D97-AF65-F5344CB8AC3E}">
        <p14:creationId xmlns:p14="http://schemas.microsoft.com/office/powerpoint/2010/main" val="481845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26</a:t>
            </a:fld>
            <a:endParaRPr lang="it-IT" dirty="0"/>
          </a:p>
        </p:txBody>
      </p:sp>
    </p:spTree>
    <p:extLst>
      <p:ext uri="{BB962C8B-B14F-4D97-AF65-F5344CB8AC3E}">
        <p14:creationId xmlns:p14="http://schemas.microsoft.com/office/powerpoint/2010/main" val="133269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27</a:t>
            </a:fld>
            <a:endParaRPr lang="it-IT" dirty="0"/>
          </a:p>
        </p:txBody>
      </p:sp>
    </p:spTree>
    <p:extLst>
      <p:ext uri="{BB962C8B-B14F-4D97-AF65-F5344CB8AC3E}">
        <p14:creationId xmlns:p14="http://schemas.microsoft.com/office/powerpoint/2010/main" val="2626269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28</a:t>
            </a:fld>
            <a:endParaRPr lang="it-IT" dirty="0"/>
          </a:p>
        </p:txBody>
      </p:sp>
    </p:spTree>
    <p:extLst>
      <p:ext uri="{BB962C8B-B14F-4D97-AF65-F5344CB8AC3E}">
        <p14:creationId xmlns:p14="http://schemas.microsoft.com/office/powerpoint/2010/main" val="1931533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29</a:t>
            </a:fld>
            <a:endParaRPr lang="it-IT" dirty="0"/>
          </a:p>
        </p:txBody>
      </p:sp>
    </p:spTree>
    <p:extLst>
      <p:ext uri="{BB962C8B-B14F-4D97-AF65-F5344CB8AC3E}">
        <p14:creationId xmlns:p14="http://schemas.microsoft.com/office/powerpoint/2010/main" val="303576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3</a:t>
            </a:fld>
            <a:endParaRPr lang="it-IT" dirty="0"/>
          </a:p>
        </p:txBody>
      </p:sp>
    </p:spTree>
    <p:extLst>
      <p:ext uri="{BB962C8B-B14F-4D97-AF65-F5344CB8AC3E}">
        <p14:creationId xmlns:p14="http://schemas.microsoft.com/office/powerpoint/2010/main" val="2953738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30</a:t>
            </a:fld>
            <a:endParaRPr lang="it-IT" dirty="0"/>
          </a:p>
        </p:txBody>
      </p:sp>
    </p:spTree>
    <p:extLst>
      <p:ext uri="{BB962C8B-B14F-4D97-AF65-F5344CB8AC3E}">
        <p14:creationId xmlns:p14="http://schemas.microsoft.com/office/powerpoint/2010/main" val="3564748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31</a:t>
            </a:fld>
            <a:endParaRPr lang="it-IT" dirty="0"/>
          </a:p>
        </p:txBody>
      </p:sp>
    </p:spTree>
    <p:extLst>
      <p:ext uri="{BB962C8B-B14F-4D97-AF65-F5344CB8AC3E}">
        <p14:creationId xmlns:p14="http://schemas.microsoft.com/office/powerpoint/2010/main" val="2802281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32</a:t>
            </a:fld>
            <a:endParaRPr lang="it-IT" dirty="0"/>
          </a:p>
        </p:txBody>
      </p:sp>
    </p:spTree>
    <p:extLst>
      <p:ext uri="{BB962C8B-B14F-4D97-AF65-F5344CB8AC3E}">
        <p14:creationId xmlns:p14="http://schemas.microsoft.com/office/powerpoint/2010/main" val="4011292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33</a:t>
            </a:fld>
            <a:endParaRPr lang="it-IT" dirty="0"/>
          </a:p>
        </p:txBody>
      </p:sp>
    </p:spTree>
    <p:extLst>
      <p:ext uri="{BB962C8B-B14F-4D97-AF65-F5344CB8AC3E}">
        <p14:creationId xmlns:p14="http://schemas.microsoft.com/office/powerpoint/2010/main" val="2569744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34</a:t>
            </a:fld>
            <a:endParaRPr lang="it-IT" dirty="0"/>
          </a:p>
        </p:txBody>
      </p:sp>
    </p:spTree>
    <p:extLst>
      <p:ext uri="{BB962C8B-B14F-4D97-AF65-F5344CB8AC3E}">
        <p14:creationId xmlns:p14="http://schemas.microsoft.com/office/powerpoint/2010/main" val="91896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35</a:t>
            </a:fld>
            <a:endParaRPr lang="it-IT" dirty="0"/>
          </a:p>
        </p:txBody>
      </p:sp>
    </p:spTree>
    <p:extLst>
      <p:ext uri="{BB962C8B-B14F-4D97-AF65-F5344CB8AC3E}">
        <p14:creationId xmlns:p14="http://schemas.microsoft.com/office/powerpoint/2010/main" val="1454320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4</a:t>
            </a:fld>
            <a:endParaRPr lang="it-IT" dirty="0"/>
          </a:p>
        </p:txBody>
      </p:sp>
    </p:spTree>
    <p:extLst>
      <p:ext uri="{BB962C8B-B14F-4D97-AF65-F5344CB8AC3E}">
        <p14:creationId xmlns:p14="http://schemas.microsoft.com/office/powerpoint/2010/main" val="343564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5</a:t>
            </a:fld>
            <a:endParaRPr lang="it-IT" dirty="0"/>
          </a:p>
        </p:txBody>
      </p:sp>
    </p:spTree>
    <p:extLst>
      <p:ext uri="{BB962C8B-B14F-4D97-AF65-F5344CB8AC3E}">
        <p14:creationId xmlns:p14="http://schemas.microsoft.com/office/powerpoint/2010/main" val="1858374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6</a:t>
            </a:fld>
            <a:endParaRPr lang="it-IT" dirty="0"/>
          </a:p>
        </p:txBody>
      </p:sp>
    </p:spTree>
    <p:extLst>
      <p:ext uri="{BB962C8B-B14F-4D97-AF65-F5344CB8AC3E}">
        <p14:creationId xmlns:p14="http://schemas.microsoft.com/office/powerpoint/2010/main" val="2547014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7</a:t>
            </a:fld>
            <a:endParaRPr lang="it-IT" dirty="0"/>
          </a:p>
        </p:txBody>
      </p:sp>
    </p:spTree>
    <p:extLst>
      <p:ext uri="{BB962C8B-B14F-4D97-AF65-F5344CB8AC3E}">
        <p14:creationId xmlns:p14="http://schemas.microsoft.com/office/powerpoint/2010/main" val="3443486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8</a:t>
            </a:fld>
            <a:endParaRPr lang="it-IT" dirty="0"/>
          </a:p>
        </p:txBody>
      </p:sp>
    </p:spTree>
    <p:extLst>
      <p:ext uri="{BB962C8B-B14F-4D97-AF65-F5344CB8AC3E}">
        <p14:creationId xmlns:p14="http://schemas.microsoft.com/office/powerpoint/2010/main" val="252060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E5BF2C7F-7139-6F4E-836E-006DEE51A2A1}" type="slidenum">
              <a:rPr lang="it-IT" smtClean="0"/>
              <a:t>9</a:t>
            </a:fld>
            <a:endParaRPr lang="it-IT" dirty="0"/>
          </a:p>
        </p:txBody>
      </p:sp>
    </p:spTree>
    <p:extLst>
      <p:ext uri="{BB962C8B-B14F-4D97-AF65-F5344CB8AC3E}">
        <p14:creationId xmlns:p14="http://schemas.microsoft.com/office/powerpoint/2010/main" val="3828212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D1B5B6-D4C0-7B63-5805-AADB46897F2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93962EF-A64E-0D34-05E4-78735DB6E1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AAC010A-F0B3-F3FA-10D3-B09655FB7F9F}"/>
              </a:ext>
            </a:extLst>
          </p:cNvPr>
          <p:cNvSpPr>
            <a:spLocks noGrp="1"/>
          </p:cNvSpPr>
          <p:nvPr>
            <p:ph type="dt" sz="half" idx="10"/>
          </p:nvPr>
        </p:nvSpPr>
        <p:spPr/>
        <p:txBody>
          <a:bodyPr/>
          <a:lstStyle/>
          <a:p>
            <a:fld id="{4A233C66-B21B-421C-9926-B9480F216089}" type="datetimeFigureOut">
              <a:rPr lang="it-IT" smtClean="0"/>
              <a:t>28/03/2023</a:t>
            </a:fld>
            <a:endParaRPr lang="it-IT"/>
          </a:p>
        </p:txBody>
      </p:sp>
      <p:sp>
        <p:nvSpPr>
          <p:cNvPr id="5" name="Segnaposto piè di pagina 4">
            <a:extLst>
              <a:ext uri="{FF2B5EF4-FFF2-40B4-BE49-F238E27FC236}">
                <a16:creationId xmlns:a16="http://schemas.microsoft.com/office/drawing/2014/main" id="{C17F6D78-BA91-6E81-68C3-87A41EBDCFE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FE96513-3FE6-DD9F-3FB3-79DF0603A4CE}"/>
              </a:ext>
            </a:extLst>
          </p:cNvPr>
          <p:cNvSpPr>
            <a:spLocks noGrp="1"/>
          </p:cNvSpPr>
          <p:nvPr>
            <p:ph type="sldNum" sz="quarter" idx="12"/>
          </p:nvPr>
        </p:nvSpPr>
        <p:spPr/>
        <p:txBody>
          <a:bodyPr/>
          <a:lstStyle/>
          <a:p>
            <a:fld id="{F3823B60-7207-462F-ABCD-2BD019BC73FF}" type="slidenum">
              <a:rPr lang="it-IT" smtClean="0"/>
              <a:t>‹N›</a:t>
            </a:fld>
            <a:endParaRPr lang="it-IT"/>
          </a:p>
        </p:txBody>
      </p:sp>
    </p:spTree>
    <p:extLst>
      <p:ext uri="{BB962C8B-B14F-4D97-AF65-F5344CB8AC3E}">
        <p14:creationId xmlns:p14="http://schemas.microsoft.com/office/powerpoint/2010/main" val="199118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725526-4138-C26B-13A2-881D8440C8B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268C679-8DD3-6187-149F-FD1518E7022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B5A3421-645A-63C6-4231-4E8B57A2B94F}"/>
              </a:ext>
            </a:extLst>
          </p:cNvPr>
          <p:cNvSpPr>
            <a:spLocks noGrp="1"/>
          </p:cNvSpPr>
          <p:nvPr>
            <p:ph type="dt" sz="half" idx="10"/>
          </p:nvPr>
        </p:nvSpPr>
        <p:spPr/>
        <p:txBody>
          <a:bodyPr/>
          <a:lstStyle/>
          <a:p>
            <a:fld id="{4A233C66-B21B-421C-9926-B9480F216089}" type="datetimeFigureOut">
              <a:rPr lang="it-IT" smtClean="0"/>
              <a:t>28/03/2023</a:t>
            </a:fld>
            <a:endParaRPr lang="it-IT"/>
          </a:p>
        </p:txBody>
      </p:sp>
      <p:sp>
        <p:nvSpPr>
          <p:cNvPr id="5" name="Segnaposto piè di pagina 4">
            <a:extLst>
              <a:ext uri="{FF2B5EF4-FFF2-40B4-BE49-F238E27FC236}">
                <a16:creationId xmlns:a16="http://schemas.microsoft.com/office/drawing/2014/main" id="{76C18B39-D87C-8901-5EB0-2596B1EE855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32A743A-8E9F-6E21-BC42-A34F95BDCEE6}"/>
              </a:ext>
            </a:extLst>
          </p:cNvPr>
          <p:cNvSpPr>
            <a:spLocks noGrp="1"/>
          </p:cNvSpPr>
          <p:nvPr>
            <p:ph type="sldNum" sz="quarter" idx="12"/>
          </p:nvPr>
        </p:nvSpPr>
        <p:spPr/>
        <p:txBody>
          <a:bodyPr/>
          <a:lstStyle/>
          <a:p>
            <a:fld id="{F3823B60-7207-462F-ABCD-2BD019BC73FF}" type="slidenum">
              <a:rPr lang="it-IT" smtClean="0"/>
              <a:t>‹N›</a:t>
            </a:fld>
            <a:endParaRPr lang="it-IT"/>
          </a:p>
        </p:txBody>
      </p:sp>
    </p:spTree>
    <p:extLst>
      <p:ext uri="{BB962C8B-B14F-4D97-AF65-F5344CB8AC3E}">
        <p14:creationId xmlns:p14="http://schemas.microsoft.com/office/powerpoint/2010/main" val="259680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467EA34-CB67-180F-1BAD-6C16B8ADE8A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88529DE-0642-6602-5DDB-BA720B11EF8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AD01A7-E6E5-4135-8034-7E0D250BA83F}"/>
              </a:ext>
            </a:extLst>
          </p:cNvPr>
          <p:cNvSpPr>
            <a:spLocks noGrp="1"/>
          </p:cNvSpPr>
          <p:nvPr>
            <p:ph type="dt" sz="half" idx="10"/>
          </p:nvPr>
        </p:nvSpPr>
        <p:spPr/>
        <p:txBody>
          <a:bodyPr/>
          <a:lstStyle/>
          <a:p>
            <a:fld id="{4A233C66-B21B-421C-9926-B9480F216089}" type="datetimeFigureOut">
              <a:rPr lang="it-IT" smtClean="0"/>
              <a:t>28/03/2023</a:t>
            </a:fld>
            <a:endParaRPr lang="it-IT"/>
          </a:p>
        </p:txBody>
      </p:sp>
      <p:sp>
        <p:nvSpPr>
          <p:cNvPr id="5" name="Segnaposto piè di pagina 4">
            <a:extLst>
              <a:ext uri="{FF2B5EF4-FFF2-40B4-BE49-F238E27FC236}">
                <a16:creationId xmlns:a16="http://schemas.microsoft.com/office/drawing/2014/main" id="{068873D4-ABCE-59EA-49EA-58DB22516BE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97701B8-FECC-3D9F-260E-146EDDF8233F}"/>
              </a:ext>
            </a:extLst>
          </p:cNvPr>
          <p:cNvSpPr>
            <a:spLocks noGrp="1"/>
          </p:cNvSpPr>
          <p:nvPr>
            <p:ph type="sldNum" sz="quarter" idx="12"/>
          </p:nvPr>
        </p:nvSpPr>
        <p:spPr/>
        <p:txBody>
          <a:bodyPr/>
          <a:lstStyle/>
          <a:p>
            <a:fld id="{F3823B60-7207-462F-ABCD-2BD019BC73FF}" type="slidenum">
              <a:rPr lang="it-IT" smtClean="0"/>
              <a:t>‹N›</a:t>
            </a:fld>
            <a:endParaRPr lang="it-IT"/>
          </a:p>
        </p:txBody>
      </p:sp>
    </p:spTree>
    <p:extLst>
      <p:ext uri="{BB962C8B-B14F-4D97-AF65-F5344CB8AC3E}">
        <p14:creationId xmlns:p14="http://schemas.microsoft.com/office/powerpoint/2010/main" val="3206092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55B97D-DE01-37FB-018D-2E6236AA65C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1EF394-54D6-3995-4954-9ED8C86FAD9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DF725EE-9572-FE39-86EF-A309AD81D6C2}"/>
              </a:ext>
            </a:extLst>
          </p:cNvPr>
          <p:cNvSpPr>
            <a:spLocks noGrp="1"/>
          </p:cNvSpPr>
          <p:nvPr>
            <p:ph type="dt" sz="half" idx="10"/>
          </p:nvPr>
        </p:nvSpPr>
        <p:spPr/>
        <p:txBody>
          <a:bodyPr/>
          <a:lstStyle/>
          <a:p>
            <a:fld id="{4A233C66-B21B-421C-9926-B9480F216089}" type="datetimeFigureOut">
              <a:rPr lang="it-IT" smtClean="0"/>
              <a:t>28/03/2023</a:t>
            </a:fld>
            <a:endParaRPr lang="it-IT"/>
          </a:p>
        </p:txBody>
      </p:sp>
      <p:sp>
        <p:nvSpPr>
          <p:cNvPr id="5" name="Segnaposto piè di pagina 4">
            <a:extLst>
              <a:ext uri="{FF2B5EF4-FFF2-40B4-BE49-F238E27FC236}">
                <a16:creationId xmlns:a16="http://schemas.microsoft.com/office/drawing/2014/main" id="{99F52178-A491-8FF8-17DA-68CE5BBCEC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85D3583-7F56-9862-96DC-3EEA0A8609D4}"/>
              </a:ext>
            </a:extLst>
          </p:cNvPr>
          <p:cNvSpPr>
            <a:spLocks noGrp="1"/>
          </p:cNvSpPr>
          <p:nvPr>
            <p:ph type="sldNum" sz="quarter" idx="12"/>
          </p:nvPr>
        </p:nvSpPr>
        <p:spPr/>
        <p:txBody>
          <a:bodyPr/>
          <a:lstStyle/>
          <a:p>
            <a:fld id="{F3823B60-7207-462F-ABCD-2BD019BC73FF}" type="slidenum">
              <a:rPr lang="it-IT" smtClean="0"/>
              <a:t>‹N›</a:t>
            </a:fld>
            <a:endParaRPr lang="it-IT"/>
          </a:p>
        </p:txBody>
      </p:sp>
    </p:spTree>
    <p:extLst>
      <p:ext uri="{BB962C8B-B14F-4D97-AF65-F5344CB8AC3E}">
        <p14:creationId xmlns:p14="http://schemas.microsoft.com/office/powerpoint/2010/main" val="4109222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8BD749-C349-9D34-FC1E-A3375F945FB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AD626FC-7D00-8BA5-34EE-80C21E42F4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10BA718-8317-C82F-D5A7-303F62146937}"/>
              </a:ext>
            </a:extLst>
          </p:cNvPr>
          <p:cNvSpPr>
            <a:spLocks noGrp="1"/>
          </p:cNvSpPr>
          <p:nvPr>
            <p:ph type="dt" sz="half" idx="10"/>
          </p:nvPr>
        </p:nvSpPr>
        <p:spPr/>
        <p:txBody>
          <a:bodyPr/>
          <a:lstStyle/>
          <a:p>
            <a:fld id="{4A233C66-B21B-421C-9926-B9480F216089}" type="datetimeFigureOut">
              <a:rPr lang="it-IT" smtClean="0"/>
              <a:t>28/03/2023</a:t>
            </a:fld>
            <a:endParaRPr lang="it-IT"/>
          </a:p>
        </p:txBody>
      </p:sp>
      <p:sp>
        <p:nvSpPr>
          <p:cNvPr id="5" name="Segnaposto piè di pagina 4">
            <a:extLst>
              <a:ext uri="{FF2B5EF4-FFF2-40B4-BE49-F238E27FC236}">
                <a16:creationId xmlns:a16="http://schemas.microsoft.com/office/drawing/2014/main" id="{A579E94E-6126-3DD1-7E5A-7291EE79E79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E7EADCE-B5FD-230F-E9DA-CFA006D3D0C9}"/>
              </a:ext>
            </a:extLst>
          </p:cNvPr>
          <p:cNvSpPr>
            <a:spLocks noGrp="1"/>
          </p:cNvSpPr>
          <p:nvPr>
            <p:ph type="sldNum" sz="quarter" idx="12"/>
          </p:nvPr>
        </p:nvSpPr>
        <p:spPr/>
        <p:txBody>
          <a:bodyPr/>
          <a:lstStyle/>
          <a:p>
            <a:fld id="{F3823B60-7207-462F-ABCD-2BD019BC73FF}" type="slidenum">
              <a:rPr lang="it-IT" smtClean="0"/>
              <a:t>‹N›</a:t>
            </a:fld>
            <a:endParaRPr lang="it-IT"/>
          </a:p>
        </p:txBody>
      </p:sp>
    </p:spTree>
    <p:extLst>
      <p:ext uri="{BB962C8B-B14F-4D97-AF65-F5344CB8AC3E}">
        <p14:creationId xmlns:p14="http://schemas.microsoft.com/office/powerpoint/2010/main" val="180826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AFF86C-DE96-077C-BE6F-A8352EC23D9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ED43B7-DBD1-9BE0-C91E-0047CD69E22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7FC9F78-746E-0887-572B-E177435CCF8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82F6C1C-10D4-DA1E-5312-77A4B8475E2B}"/>
              </a:ext>
            </a:extLst>
          </p:cNvPr>
          <p:cNvSpPr>
            <a:spLocks noGrp="1"/>
          </p:cNvSpPr>
          <p:nvPr>
            <p:ph type="dt" sz="half" idx="10"/>
          </p:nvPr>
        </p:nvSpPr>
        <p:spPr/>
        <p:txBody>
          <a:bodyPr/>
          <a:lstStyle/>
          <a:p>
            <a:fld id="{4A233C66-B21B-421C-9926-B9480F216089}" type="datetimeFigureOut">
              <a:rPr lang="it-IT" smtClean="0"/>
              <a:t>28/03/2023</a:t>
            </a:fld>
            <a:endParaRPr lang="it-IT"/>
          </a:p>
        </p:txBody>
      </p:sp>
      <p:sp>
        <p:nvSpPr>
          <p:cNvPr id="6" name="Segnaposto piè di pagina 5">
            <a:extLst>
              <a:ext uri="{FF2B5EF4-FFF2-40B4-BE49-F238E27FC236}">
                <a16:creationId xmlns:a16="http://schemas.microsoft.com/office/drawing/2014/main" id="{3EAAE598-C12F-BB73-0DEB-CF127147B8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948622A-7697-8819-DA50-90736A2F8EB6}"/>
              </a:ext>
            </a:extLst>
          </p:cNvPr>
          <p:cNvSpPr>
            <a:spLocks noGrp="1"/>
          </p:cNvSpPr>
          <p:nvPr>
            <p:ph type="sldNum" sz="quarter" idx="12"/>
          </p:nvPr>
        </p:nvSpPr>
        <p:spPr/>
        <p:txBody>
          <a:bodyPr/>
          <a:lstStyle/>
          <a:p>
            <a:fld id="{F3823B60-7207-462F-ABCD-2BD019BC73FF}" type="slidenum">
              <a:rPr lang="it-IT" smtClean="0"/>
              <a:t>‹N›</a:t>
            </a:fld>
            <a:endParaRPr lang="it-IT"/>
          </a:p>
        </p:txBody>
      </p:sp>
    </p:spTree>
    <p:extLst>
      <p:ext uri="{BB962C8B-B14F-4D97-AF65-F5344CB8AC3E}">
        <p14:creationId xmlns:p14="http://schemas.microsoft.com/office/powerpoint/2010/main" val="257794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2A91B6-55DA-244E-90ED-AF07EB00CCB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5410748-A5CC-117E-848F-ED0AA867BE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FB27D1A-2870-073F-5409-242AA35F40F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4D0BE34-BC0E-1AEF-8B72-A0747BA3D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9B9AB71-9E9E-5EEA-2AA4-FD7B903963C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BDA790A-0264-6588-487F-626A3E5B4176}"/>
              </a:ext>
            </a:extLst>
          </p:cNvPr>
          <p:cNvSpPr>
            <a:spLocks noGrp="1"/>
          </p:cNvSpPr>
          <p:nvPr>
            <p:ph type="dt" sz="half" idx="10"/>
          </p:nvPr>
        </p:nvSpPr>
        <p:spPr/>
        <p:txBody>
          <a:bodyPr/>
          <a:lstStyle/>
          <a:p>
            <a:fld id="{4A233C66-B21B-421C-9926-B9480F216089}" type="datetimeFigureOut">
              <a:rPr lang="it-IT" smtClean="0"/>
              <a:t>28/03/2023</a:t>
            </a:fld>
            <a:endParaRPr lang="it-IT"/>
          </a:p>
        </p:txBody>
      </p:sp>
      <p:sp>
        <p:nvSpPr>
          <p:cNvPr id="8" name="Segnaposto piè di pagina 7">
            <a:extLst>
              <a:ext uri="{FF2B5EF4-FFF2-40B4-BE49-F238E27FC236}">
                <a16:creationId xmlns:a16="http://schemas.microsoft.com/office/drawing/2014/main" id="{634B1CFA-DA9D-3817-4999-88243DF40D6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F13C12C-6B03-2B9B-0937-17B0704995D8}"/>
              </a:ext>
            </a:extLst>
          </p:cNvPr>
          <p:cNvSpPr>
            <a:spLocks noGrp="1"/>
          </p:cNvSpPr>
          <p:nvPr>
            <p:ph type="sldNum" sz="quarter" idx="12"/>
          </p:nvPr>
        </p:nvSpPr>
        <p:spPr/>
        <p:txBody>
          <a:bodyPr/>
          <a:lstStyle/>
          <a:p>
            <a:fld id="{F3823B60-7207-462F-ABCD-2BD019BC73FF}" type="slidenum">
              <a:rPr lang="it-IT" smtClean="0"/>
              <a:t>‹N›</a:t>
            </a:fld>
            <a:endParaRPr lang="it-IT"/>
          </a:p>
        </p:txBody>
      </p:sp>
    </p:spTree>
    <p:extLst>
      <p:ext uri="{BB962C8B-B14F-4D97-AF65-F5344CB8AC3E}">
        <p14:creationId xmlns:p14="http://schemas.microsoft.com/office/powerpoint/2010/main" val="1932897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4BE44C-4F23-EF8C-D305-E2C42F17A08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0833835-55CD-AC30-F11B-714FA8FA32D4}"/>
              </a:ext>
            </a:extLst>
          </p:cNvPr>
          <p:cNvSpPr>
            <a:spLocks noGrp="1"/>
          </p:cNvSpPr>
          <p:nvPr>
            <p:ph type="dt" sz="half" idx="10"/>
          </p:nvPr>
        </p:nvSpPr>
        <p:spPr/>
        <p:txBody>
          <a:bodyPr/>
          <a:lstStyle/>
          <a:p>
            <a:fld id="{4A233C66-B21B-421C-9926-B9480F216089}" type="datetimeFigureOut">
              <a:rPr lang="it-IT" smtClean="0"/>
              <a:t>28/03/2023</a:t>
            </a:fld>
            <a:endParaRPr lang="it-IT"/>
          </a:p>
        </p:txBody>
      </p:sp>
      <p:sp>
        <p:nvSpPr>
          <p:cNvPr id="4" name="Segnaposto piè di pagina 3">
            <a:extLst>
              <a:ext uri="{FF2B5EF4-FFF2-40B4-BE49-F238E27FC236}">
                <a16:creationId xmlns:a16="http://schemas.microsoft.com/office/drawing/2014/main" id="{0695A18E-4C89-0AD3-D970-01970B1518F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33AAFE8-1E09-5A26-C5D0-5E46E1138B90}"/>
              </a:ext>
            </a:extLst>
          </p:cNvPr>
          <p:cNvSpPr>
            <a:spLocks noGrp="1"/>
          </p:cNvSpPr>
          <p:nvPr>
            <p:ph type="sldNum" sz="quarter" idx="12"/>
          </p:nvPr>
        </p:nvSpPr>
        <p:spPr/>
        <p:txBody>
          <a:bodyPr/>
          <a:lstStyle/>
          <a:p>
            <a:fld id="{F3823B60-7207-462F-ABCD-2BD019BC73FF}" type="slidenum">
              <a:rPr lang="it-IT" smtClean="0"/>
              <a:t>‹N›</a:t>
            </a:fld>
            <a:endParaRPr lang="it-IT"/>
          </a:p>
        </p:txBody>
      </p:sp>
    </p:spTree>
    <p:extLst>
      <p:ext uri="{BB962C8B-B14F-4D97-AF65-F5344CB8AC3E}">
        <p14:creationId xmlns:p14="http://schemas.microsoft.com/office/powerpoint/2010/main" val="3837336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171C40E-7BE4-86FD-36E1-899D97987E44}"/>
              </a:ext>
            </a:extLst>
          </p:cNvPr>
          <p:cNvSpPr>
            <a:spLocks noGrp="1"/>
          </p:cNvSpPr>
          <p:nvPr>
            <p:ph type="dt" sz="half" idx="10"/>
          </p:nvPr>
        </p:nvSpPr>
        <p:spPr/>
        <p:txBody>
          <a:bodyPr/>
          <a:lstStyle/>
          <a:p>
            <a:fld id="{4A233C66-B21B-421C-9926-B9480F216089}" type="datetimeFigureOut">
              <a:rPr lang="it-IT" smtClean="0"/>
              <a:t>28/03/2023</a:t>
            </a:fld>
            <a:endParaRPr lang="it-IT"/>
          </a:p>
        </p:txBody>
      </p:sp>
      <p:sp>
        <p:nvSpPr>
          <p:cNvPr id="3" name="Segnaposto piè di pagina 2">
            <a:extLst>
              <a:ext uri="{FF2B5EF4-FFF2-40B4-BE49-F238E27FC236}">
                <a16:creationId xmlns:a16="http://schemas.microsoft.com/office/drawing/2014/main" id="{E6944F6F-1BAB-F296-2A80-6103B38D614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C3672C7-50E7-EABD-45B3-18641BC88DAA}"/>
              </a:ext>
            </a:extLst>
          </p:cNvPr>
          <p:cNvSpPr>
            <a:spLocks noGrp="1"/>
          </p:cNvSpPr>
          <p:nvPr>
            <p:ph type="sldNum" sz="quarter" idx="12"/>
          </p:nvPr>
        </p:nvSpPr>
        <p:spPr/>
        <p:txBody>
          <a:bodyPr/>
          <a:lstStyle/>
          <a:p>
            <a:fld id="{F3823B60-7207-462F-ABCD-2BD019BC73FF}" type="slidenum">
              <a:rPr lang="it-IT" smtClean="0"/>
              <a:t>‹N›</a:t>
            </a:fld>
            <a:endParaRPr lang="it-IT"/>
          </a:p>
        </p:txBody>
      </p:sp>
    </p:spTree>
    <p:extLst>
      <p:ext uri="{BB962C8B-B14F-4D97-AF65-F5344CB8AC3E}">
        <p14:creationId xmlns:p14="http://schemas.microsoft.com/office/powerpoint/2010/main" val="11070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4C510-6F14-CA97-7DD7-70364B8D482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59F56BC-4FAC-125F-CA37-CB42FAB6E5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8D72627-6732-A360-5037-53073E6C6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AD2FC7B-0391-8B25-35B0-EF7C23EB9FD7}"/>
              </a:ext>
            </a:extLst>
          </p:cNvPr>
          <p:cNvSpPr>
            <a:spLocks noGrp="1"/>
          </p:cNvSpPr>
          <p:nvPr>
            <p:ph type="dt" sz="half" idx="10"/>
          </p:nvPr>
        </p:nvSpPr>
        <p:spPr/>
        <p:txBody>
          <a:bodyPr/>
          <a:lstStyle/>
          <a:p>
            <a:fld id="{4A233C66-B21B-421C-9926-B9480F216089}" type="datetimeFigureOut">
              <a:rPr lang="it-IT" smtClean="0"/>
              <a:t>28/03/2023</a:t>
            </a:fld>
            <a:endParaRPr lang="it-IT"/>
          </a:p>
        </p:txBody>
      </p:sp>
      <p:sp>
        <p:nvSpPr>
          <p:cNvPr id="6" name="Segnaposto piè di pagina 5">
            <a:extLst>
              <a:ext uri="{FF2B5EF4-FFF2-40B4-BE49-F238E27FC236}">
                <a16:creationId xmlns:a16="http://schemas.microsoft.com/office/drawing/2014/main" id="{726CA3CB-B43D-01EB-25EC-6E78714D517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71172EB-2B09-7225-D92C-CA7B0BD139F5}"/>
              </a:ext>
            </a:extLst>
          </p:cNvPr>
          <p:cNvSpPr>
            <a:spLocks noGrp="1"/>
          </p:cNvSpPr>
          <p:nvPr>
            <p:ph type="sldNum" sz="quarter" idx="12"/>
          </p:nvPr>
        </p:nvSpPr>
        <p:spPr/>
        <p:txBody>
          <a:bodyPr/>
          <a:lstStyle/>
          <a:p>
            <a:fld id="{F3823B60-7207-462F-ABCD-2BD019BC73FF}" type="slidenum">
              <a:rPr lang="it-IT" smtClean="0"/>
              <a:t>‹N›</a:t>
            </a:fld>
            <a:endParaRPr lang="it-IT"/>
          </a:p>
        </p:txBody>
      </p:sp>
    </p:spTree>
    <p:extLst>
      <p:ext uri="{BB962C8B-B14F-4D97-AF65-F5344CB8AC3E}">
        <p14:creationId xmlns:p14="http://schemas.microsoft.com/office/powerpoint/2010/main" val="2882967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252A87-72F1-E529-7A0F-4F845CB790F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22201D8-DD80-900A-865F-295B37BB2B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E4C4899-696B-F972-DE68-E6BACE257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457A095-A8D0-2B91-F25A-69422CFEEB34}"/>
              </a:ext>
            </a:extLst>
          </p:cNvPr>
          <p:cNvSpPr>
            <a:spLocks noGrp="1"/>
          </p:cNvSpPr>
          <p:nvPr>
            <p:ph type="dt" sz="half" idx="10"/>
          </p:nvPr>
        </p:nvSpPr>
        <p:spPr/>
        <p:txBody>
          <a:bodyPr/>
          <a:lstStyle/>
          <a:p>
            <a:fld id="{4A233C66-B21B-421C-9926-B9480F216089}" type="datetimeFigureOut">
              <a:rPr lang="it-IT" smtClean="0"/>
              <a:t>28/03/2023</a:t>
            </a:fld>
            <a:endParaRPr lang="it-IT"/>
          </a:p>
        </p:txBody>
      </p:sp>
      <p:sp>
        <p:nvSpPr>
          <p:cNvPr id="6" name="Segnaposto piè di pagina 5">
            <a:extLst>
              <a:ext uri="{FF2B5EF4-FFF2-40B4-BE49-F238E27FC236}">
                <a16:creationId xmlns:a16="http://schemas.microsoft.com/office/drawing/2014/main" id="{784FBCC2-15C9-9ABC-C264-91859673032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B392E59-A75B-A271-B5A4-8EF44BC4369E}"/>
              </a:ext>
            </a:extLst>
          </p:cNvPr>
          <p:cNvSpPr>
            <a:spLocks noGrp="1"/>
          </p:cNvSpPr>
          <p:nvPr>
            <p:ph type="sldNum" sz="quarter" idx="12"/>
          </p:nvPr>
        </p:nvSpPr>
        <p:spPr/>
        <p:txBody>
          <a:bodyPr/>
          <a:lstStyle/>
          <a:p>
            <a:fld id="{F3823B60-7207-462F-ABCD-2BD019BC73FF}" type="slidenum">
              <a:rPr lang="it-IT" smtClean="0"/>
              <a:t>‹N›</a:t>
            </a:fld>
            <a:endParaRPr lang="it-IT"/>
          </a:p>
        </p:txBody>
      </p:sp>
    </p:spTree>
    <p:extLst>
      <p:ext uri="{BB962C8B-B14F-4D97-AF65-F5344CB8AC3E}">
        <p14:creationId xmlns:p14="http://schemas.microsoft.com/office/powerpoint/2010/main" val="8492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00F8CE0-183D-B0A3-25AB-F9FC1AE64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37B021A-BC82-BA14-E5B7-2BD37E7DB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1DBDAC-A0EE-A992-94FB-944B6B320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33C66-B21B-421C-9926-B9480F216089}" type="datetimeFigureOut">
              <a:rPr lang="it-IT" smtClean="0"/>
              <a:t>28/03/2023</a:t>
            </a:fld>
            <a:endParaRPr lang="it-IT"/>
          </a:p>
        </p:txBody>
      </p:sp>
      <p:sp>
        <p:nvSpPr>
          <p:cNvPr id="5" name="Segnaposto piè di pagina 4">
            <a:extLst>
              <a:ext uri="{FF2B5EF4-FFF2-40B4-BE49-F238E27FC236}">
                <a16:creationId xmlns:a16="http://schemas.microsoft.com/office/drawing/2014/main" id="{20B7D206-DC9B-41D7-D23C-942E4BFDB6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1335823A-A9E6-D70E-DEBB-8E995D5C1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23B60-7207-462F-ABCD-2BD019BC73FF}" type="slidenum">
              <a:rPr lang="it-IT" smtClean="0"/>
              <a:t>‹N›</a:t>
            </a:fld>
            <a:endParaRPr lang="it-IT"/>
          </a:p>
        </p:txBody>
      </p:sp>
    </p:spTree>
    <p:extLst>
      <p:ext uri="{BB962C8B-B14F-4D97-AF65-F5344CB8AC3E}">
        <p14:creationId xmlns:p14="http://schemas.microsoft.com/office/powerpoint/2010/main" val="3639220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emf"/><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emf"/><Relationship Id="rId7" Type="http://schemas.openxmlformats.org/officeDocument/2006/relationships/image" Target="../media/image35.png"/><Relationship Id="rId12" Type="http://schemas.openxmlformats.org/officeDocument/2006/relationships/image" Target="../media/image4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0.png"/><Relationship Id="rId11" Type="http://schemas.openxmlformats.org/officeDocument/2006/relationships/slide" Target="slide26.xml"/><Relationship Id="rId5" Type="http://schemas.openxmlformats.org/officeDocument/2006/relationships/slide" Target="slide16.xml"/><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440.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emf"/><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emf"/><Relationship Id="rId7" Type="http://schemas.openxmlformats.org/officeDocument/2006/relationships/image" Target="../media/image35.png"/><Relationship Id="rId12" Type="http://schemas.openxmlformats.org/officeDocument/2006/relationships/image" Target="../media/image4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0.png"/><Relationship Id="rId11" Type="http://schemas.openxmlformats.org/officeDocument/2006/relationships/slide" Target="slide26.xml"/><Relationship Id="rId5" Type="http://schemas.openxmlformats.org/officeDocument/2006/relationships/slide" Target="slide16.xml"/><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440.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emf"/><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52.png"/><Relationship Id="rId4" Type="http://schemas.openxmlformats.org/officeDocument/2006/relationships/image" Target="../media/image460.png"/></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emf"/><Relationship Id="rId7" Type="http://schemas.openxmlformats.org/officeDocument/2006/relationships/image" Target="../media/image35.png"/><Relationship Id="rId12" Type="http://schemas.openxmlformats.org/officeDocument/2006/relationships/image" Target="../media/image4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0.png"/><Relationship Id="rId11" Type="http://schemas.openxmlformats.org/officeDocument/2006/relationships/slide" Target="slide26.xml"/><Relationship Id="rId5" Type="http://schemas.openxmlformats.org/officeDocument/2006/relationships/slide" Target="slide16.xml"/><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440.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1.emf"/><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1.emf"/><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emf"/><Relationship Id="rId7" Type="http://schemas.openxmlformats.org/officeDocument/2006/relationships/image" Target="../media/image78.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0.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emf"/><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emf"/><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5.gif"/><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emf"/><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150"/>
          <p:cNvSpPr/>
          <p:nvPr/>
        </p:nvSpPr>
        <p:spPr>
          <a:xfrm flipH="1" flipV="1">
            <a:off x="0" y="5275343"/>
            <a:ext cx="12180072" cy="1582655"/>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28" name="Shape 151"/>
          <p:cNvSpPr/>
          <p:nvPr/>
        </p:nvSpPr>
        <p:spPr>
          <a:xfrm flipH="1" flipV="1">
            <a:off x="3382" y="5334745"/>
            <a:ext cx="12188617" cy="152437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068"/>
              <a:gd name="connsiteX1" fmla="*/ 21600 w 21600"/>
              <a:gd name="connsiteY1" fmla="*/ 0 h 21068"/>
              <a:gd name="connsiteX2" fmla="*/ 21406 w 21600"/>
              <a:gd name="connsiteY2" fmla="*/ 14693 h 21068"/>
              <a:gd name="connsiteX3" fmla="*/ 0 w 21600"/>
              <a:gd name="connsiteY3" fmla="*/ 20172 h 21068"/>
              <a:gd name="connsiteX4" fmla="*/ 0 w 21600"/>
              <a:gd name="connsiteY4" fmla="*/ 0 h 21068"/>
              <a:gd name="connsiteX0" fmla="*/ 0 w 21610"/>
              <a:gd name="connsiteY0" fmla="*/ 0 h 21111"/>
              <a:gd name="connsiteX1" fmla="*/ 21600 w 21610"/>
              <a:gd name="connsiteY1" fmla="*/ 0 h 21111"/>
              <a:gd name="connsiteX2" fmla="*/ 21610 w 21610"/>
              <a:gd name="connsiteY2" fmla="*/ 15235 h 21111"/>
              <a:gd name="connsiteX3" fmla="*/ 0 w 21610"/>
              <a:gd name="connsiteY3" fmla="*/ 20172 h 21111"/>
              <a:gd name="connsiteX4" fmla="*/ 0 w 21610"/>
              <a:gd name="connsiteY4" fmla="*/ 0 h 21111"/>
              <a:gd name="connsiteX0" fmla="*/ 0 w 21610"/>
              <a:gd name="connsiteY0" fmla="*/ 0 h 21111"/>
              <a:gd name="connsiteX1" fmla="*/ 21420 w 21610"/>
              <a:gd name="connsiteY1" fmla="*/ 474 h 21111"/>
              <a:gd name="connsiteX2" fmla="*/ 21610 w 21610"/>
              <a:gd name="connsiteY2" fmla="*/ 15235 h 21111"/>
              <a:gd name="connsiteX3" fmla="*/ 0 w 21610"/>
              <a:gd name="connsiteY3" fmla="*/ 20172 h 21111"/>
              <a:gd name="connsiteX4" fmla="*/ 0 w 21610"/>
              <a:gd name="connsiteY4" fmla="*/ 0 h 21111"/>
              <a:gd name="connsiteX0" fmla="*/ 0 w 21610"/>
              <a:gd name="connsiteY0" fmla="*/ 0 h 21111"/>
              <a:gd name="connsiteX1" fmla="*/ 21576 w 21610"/>
              <a:gd name="connsiteY1" fmla="*/ 880 h 21111"/>
              <a:gd name="connsiteX2" fmla="*/ 21610 w 21610"/>
              <a:gd name="connsiteY2" fmla="*/ 15235 h 21111"/>
              <a:gd name="connsiteX3" fmla="*/ 0 w 21610"/>
              <a:gd name="connsiteY3" fmla="*/ 20172 h 21111"/>
              <a:gd name="connsiteX4" fmla="*/ 0 w 21610"/>
              <a:gd name="connsiteY4" fmla="*/ 0 h 21111"/>
              <a:gd name="connsiteX0" fmla="*/ 0 w 21586"/>
              <a:gd name="connsiteY0" fmla="*/ 0 h 21111"/>
              <a:gd name="connsiteX1" fmla="*/ 21576 w 21586"/>
              <a:gd name="connsiteY1" fmla="*/ 880 h 21111"/>
              <a:gd name="connsiteX2" fmla="*/ 21586 w 21586"/>
              <a:gd name="connsiteY2" fmla="*/ 15235 h 21111"/>
              <a:gd name="connsiteX3" fmla="*/ 0 w 21586"/>
              <a:gd name="connsiteY3" fmla="*/ 20172 h 21111"/>
              <a:gd name="connsiteX4" fmla="*/ 0 w 21586"/>
              <a:gd name="connsiteY4" fmla="*/ 0 h 21111"/>
              <a:gd name="connsiteX0" fmla="*/ 0 w 21594"/>
              <a:gd name="connsiteY0" fmla="*/ 0 h 21111"/>
              <a:gd name="connsiteX1" fmla="*/ 21594 w 21594"/>
              <a:gd name="connsiteY1" fmla="*/ 829 h 21111"/>
              <a:gd name="connsiteX2" fmla="*/ 21586 w 21594"/>
              <a:gd name="connsiteY2" fmla="*/ 15235 h 21111"/>
              <a:gd name="connsiteX3" fmla="*/ 0 w 21594"/>
              <a:gd name="connsiteY3" fmla="*/ 20172 h 21111"/>
              <a:gd name="connsiteX4" fmla="*/ 0 w 21594"/>
              <a:gd name="connsiteY4" fmla="*/ 0 h 21111"/>
              <a:gd name="connsiteX0" fmla="*/ 45 w 21594"/>
              <a:gd name="connsiteY0" fmla="*/ 0 h 20908"/>
              <a:gd name="connsiteX1" fmla="*/ 21594 w 21594"/>
              <a:gd name="connsiteY1" fmla="*/ 626 h 20908"/>
              <a:gd name="connsiteX2" fmla="*/ 21586 w 21594"/>
              <a:gd name="connsiteY2" fmla="*/ 15032 h 20908"/>
              <a:gd name="connsiteX3" fmla="*/ 0 w 21594"/>
              <a:gd name="connsiteY3" fmla="*/ 19969 h 20908"/>
              <a:gd name="connsiteX4" fmla="*/ 45 w 21594"/>
              <a:gd name="connsiteY4" fmla="*/ 0 h 20908"/>
              <a:gd name="connsiteX0" fmla="*/ 126 w 21594"/>
              <a:gd name="connsiteY0" fmla="*/ 0 h 20298"/>
              <a:gd name="connsiteX1" fmla="*/ 21594 w 21594"/>
              <a:gd name="connsiteY1" fmla="*/ 16 h 20298"/>
              <a:gd name="connsiteX2" fmla="*/ 21586 w 21594"/>
              <a:gd name="connsiteY2" fmla="*/ 14422 h 20298"/>
              <a:gd name="connsiteX3" fmla="*/ 0 w 21594"/>
              <a:gd name="connsiteY3" fmla="*/ 19359 h 20298"/>
              <a:gd name="connsiteX4" fmla="*/ 126 w 21594"/>
              <a:gd name="connsiteY4" fmla="*/ 0 h 20298"/>
              <a:gd name="connsiteX0" fmla="*/ 108 w 21594"/>
              <a:gd name="connsiteY0" fmla="*/ 416 h 20282"/>
              <a:gd name="connsiteX1" fmla="*/ 21594 w 21594"/>
              <a:gd name="connsiteY1" fmla="*/ 0 h 20282"/>
              <a:gd name="connsiteX2" fmla="*/ 21586 w 21594"/>
              <a:gd name="connsiteY2" fmla="*/ 14406 h 20282"/>
              <a:gd name="connsiteX3" fmla="*/ 0 w 21594"/>
              <a:gd name="connsiteY3" fmla="*/ 19343 h 20282"/>
              <a:gd name="connsiteX4" fmla="*/ 108 w 21594"/>
              <a:gd name="connsiteY4" fmla="*/ 416 h 20282"/>
              <a:gd name="connsiteX0" fmla="*/ 32 w 21594"/>
              <a:gd name="connsiteY0" fmla="*/ 0 h 20323"/>
              <a:gd name="connsiteX1" fmla="*/ 21594 w 21594"/>
              <a:gd name="connsiteY1" fmla="*/ 41 h 20323"/>
              <a:gd name="connsiteX2" fmla="*/ 21586 w 21594"/>
              <a:gd name="connsiteY2" fmla="*/ 14447 h 20323"/>
              <a:gd name="connsiteX3" fmla="*/ 0 w 21594"/>
              <a:gd name="connsiteY3" fmla="*/ 19384 h 20323"/>
              <a:gd name="connsiteX4" fmla="*/ 32 w 21594"/>
              <a:gd name="connsiteY4" fmla="*/ 0 h 20323"/>
              <a:gd name="connsiteX0" fmla="*/ 5 w 21567"/>
              <a:gd name="connsiteY0" fmla="*/ 0 h 20323"/>
              <a:gd name="connsiteX1" fmla="*/ 21567 w 21567"/>
              <a:gd name="connsiteY1" fmla="*/ 41 h 20323"/>
              <a:gd name="connsiteX2" fmla="*/ 21559 w 21567"/>
              <a:gd name="connsiteY2" fmla="*/ 14447 h 20323"/>
              <a:gd name="connsiteX3" fmla="*/ 4 w 21567"/>
              <a:gd name="connsiteY3" fmla="*/ 19384 h 20323"/>
              <a:gd name="connsiteX4" fmla="*/ 5 w 21567"/>
              <a:gd name="connsiteY4" fmla="*/ 0 h 20323"/>
              <a:gd name="connsiteX0" fmla="*/ 10 w 21572"/>
              <a:gd name="connsiteY0" fmla="*/ 0 h 20323"/>
              <a:gd name="connsiteX1" fmla="*/ 21572 w 21572"/>
              <a:gd name="connsiteY1" fmla="*/ 41 h 20323"/>
              <a:gd name="connsiteX2" fmla="*/ 21564 w 21572"/>
              <a:gd name="connsiteY2" fmla="*/ 14447 h 20323"/>
              <a:gd name="connsiteX3" fmla="*/ 0 w 21572"/>
              <a:gd name="connsiteY3" fmla="*/ 19384 h 20323"/>
              <a:gd name="connsiteX4" fmla="*/ 10 w 21572"/>
              <a:gd name="connsiteY4" fmla="*/ 0 h 20323"/>
              <a:gd name="connsiteX0" fmla="*/ 10 w 21573"/>
              <a:gd name="connsiteY0" fmla="*/ 0 h 20323"/>
              <a:gd name="connsiteX1" fmla="*/ 21572 w 21573"/>
              <a:gd name="connsiteY1" fmla="*/ 41 h 20323"/>
              <a:gd name="connsiteX2" fmla="*/ 21573 w 21573"/>
              <a:gd name="connsiteY2" fmla="*/ 14447 h 20323"/>
              <a:gd name="connsiteX3" fmla="*/ 0 w 21573"/>
              <a:gd name="connsiteY3" fmla="*/ 19384 h 20323"/>
              <a:gd name="connsiteX4" fmla="*/ 10 w 21573"/>
              <a:gd name="connsiteY4" fmla="*/ 0 h 20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3" h="20323">
                <a:moveTo>
                  <a:pt x="10" y="0"/>
                </a:moveTo>
                <a:lnTo>
                  <a:pt x="21572" y="41"/>
                </a:lnTo>
                <a:cubicBezTo>
                  <a:pt x="21572" y="5815"/>
                  <a:pt x="21573" y="8673"/>
                  <a:pt x="21573" y="14447"/>
                </a:cubicBezTo>
                <a:cubicBezTo>
                  <a:pt x="10773" y="14447"/>
                  <a:pt x="10800" y="23134"/>
                  <a:pt x="0" y="19384"/>
                </a:cubicBezTo>
                <a:cubicBezTo>
                  <a:pt x="15" y="12728"/>
                  <a:pt x="-5" y="6656"/>
                  <a:pt x="1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 name="Titolo 1"/>
          <p:cNvSpPr>
            <a:spLocks noGrp="1"/>
          </p:cNvSpPr>
          <p:nvPr>
            <p:ph type="ctrTitle"/>
          </p:nvPr>
        </p:nvSpPr>
        <p:spPr>
          <a:xfrm>
            <a:off x="1079399" y="2270434"/>
            <a:ext cx="10036582" cy="1074013"/>
          </a:xfrm>
        </p:spPr>
        <p:txBody>
          <a:bodyPr anchor="t">
            <a:noAutofit/>
          </a:bodyPr>
          <a:lstStyle/>
          <a:p>
            <a:r>
              <a:rPr lang="en-US" sz="3200" b="1" dirty="0">
                <a:solidFill>
                  <a:srgbClr val="002060"/>
                </a:solidFill>
                <a:ea typeface="Times New Roman" charset="0"/>
                <a:cs typeface="Times New Roman" charset="0"/>
              </a:rPr>
              <a:t>Implementation of the Actuator Disk model in</a:t>
            </a:r>
            <a:br>
              <a:rPr lang="en-US" sz="3200" b="1" dirty="0">
                <a:solidFill>
                  <a:srgbClr val="002060"/>
                </a:solidFill>
                <a:ea typeface="Times New Roman" charset="0"/>
                <a:cs typeface="Times New Roman" charset="0"/>
              </a:rPr>
            </a:br>
            <a:r>
              <a:rPr lang="en-GB" sz="3200" b="1" dirty="0" err="1">
                <a:solidFill>
                  <a:srgbClr val="002060"/>
                </a:solidFill>
                <a:ea typeface="Times New Roman" charset="0"/>
                <a:cs typeface="Times New Roman" charset="0"/>
              </a:rPr>
              <a:t>CEASIOMpy</a:t>
            </a:r>
            <a:r>
              <a:rPr lang="en-US" sz="3200" b="1" dirty="0">
                <a:solidFill>
                  <a:srgbClr val="002060"/>
                </a:solidFill>
                <a:ea typeface="Times New Roman" charset="0"/>
                <a:cs typeface="Times New Roman" charset="0"/>
              </a:rPr>
              <a:t> for the simulation of propeller aircraft</a:t>
            </a:r>
            <a:br>
              <a:rPr lang="it-IT" sz="3200" dirty="0">
                <a:solidFill>
                  <a:srgbClr val="002060"/>
                </a:solidFill>
                <a:ea typeface="Times New Roman" charset="0"/>
                <a:cs typeface="Times New Roman" charset="0"/>
              </a:rPr>
            </a:br>
            <a:endParaRPr lang="it-IT" sz="3200" dirty="0">
              <a:solidFill>
                <a:srgbClr val="002060"/>
              </a:solidFill>
              <a:ea typeface="Times New Roman" charset="0"/>
              <a:cs typeface="Times New Roman" charset="0"/>
            </a:endParaRPr>
          </a:p>
        </p:txBody>
      </p:sp>
      <p:sp>
        <p:nvSpPr>
          <p:cNvPr id="3" name="Sottotitolo 2"/>
          <p:cNvSpPr>
            <a:spLocks noGrp="1"/>
          </p:cNvSpPr>
          <p:nvPr>
            <p:ph type="subTitle" idx="1"/>
          </p:nvPr>
        </p:nvSpPr>
        <p:spPr>
          <a:xfrm>
            <a:off x="205656" y="4248913"/>
            <a:ext cx="3432280" cy="1074013"/>
          </a:xfrm>
        </p:spPr>
        <p:txBody>
          <a:bodyPr>
            <a:normAutofit/>
          </a:bodyPr>
          <a:lstStyle/>
          <a:p>
            <a:pPr lvl="0" algn="l"/>
            <a:r>
              <a:rPr lang="it-IT" sz="2000" kern="0" dirty="0">
                <a:solidFill>
                  <a:srgbClr val="002060"/>
                </a:solidFill>
                <a:cs typeface="Times New Roman" panose="02020603050405020304" pitchFamily="18" charset="0"/>
              </a:rPr>
              <a:t>Supervisors: </a:t>
            </a:r>
            <a:r>
              <a:rPr lang="it-IT" sz="2000" b="1" kern="0" dirty="0">
                <a:solidFill>
                  <a:srgbClr val="002060"/>
                </a:solidFill>
                <a:cs typeface="Times New Roman" panose="02020603050405020304" pitchFamily="18" charset="0"/>
              </a:rPr>
              <a:t>Prof. A. Bottaro</a:t>
            </a:r>
            <a:br>
              <a:rPr lang="it-IT" sz="2000" b="1" kern="0" dirty="0">
                <a:solidFill>
                  <a:srgbClr val="002060"/>
                </a:solidFill>
                <a:cs typeface="Times New Roman" panose="02020603050405020304" pitchFamily="18" charset="0"/>
              </a:rPr>
            </a:br>
            <a:r>
              <a:rPr lang="it-IT" sz="2000" b="1" kern="0" dirty="0">
                <a:solidFill>
                  <a:srgbClr val="002060"/>
                </a:solidFill>
                <a:cs typeface="Times New Roman" panose="02020603050405020304" pitchFamily="18" charset="0"/>
              </a:rPr>
              <a:t>                   Dr. Jan B. Vos</a:t>
            </a:r>
            <a:r>
              <a:rPr lang="it-IT" sz="2000" kern="0" dirty="0">
                <a:solidFill>
                  <a:srgbClr val="002060"/>
                </a:solidFill>
                <a:cs typeface="Times New Roman" panose="02020603050405020304" pitchFamily="18" charset="0"/>
              </a:rPr>
              <a:t>                                                       </a:t>
            </a:r>
          </a:p>
          <a:p>
            <a:pPr lvl="0" algn="l"/>
            <a:r>
              <a:rPr lang="it-IT" sz="2000" kern="0" dirty="0">
                <a:solidFill>
                  <a:srgbClr val="002060"/>
                </a:solidFill>
                <a:cs typeface="Times New Roman" panose="02020603050405020304" pitchFamily="18" charset="0"/>
              </a:rPr>
              <a:t>Co-supervisor: </a:t>
            </a:r>
            <a:r>
              <a:rPr lang="it-IT" sz="2000" b="1" kern="0" dirty="0">
                <a:solidFill>
                  <a:srgbClr val="002060"/>
                </a:solidFill>
                <a:cs typeface="Times New Roman" panose="02020603050405020304" pitchFamily="18" charset="0"/>
              </a:rPr>
              <a:t>Eng.</a:t>
            </a:r>
            <a:r>
              <a:rPr lang="it-IT" sz="2000" kern="0" dirty="0">
                <a:solidFill>
                  <a:srgbClr val="002060"/>
                </a:solidFill>
                <a:cs typeface="Times New Roman" panose="02020603050405020304" pitchFamily="18" charset="0"/>
              </a:rPr>
              <a:t> </a:t>
            </a:r>
            <a:r>
              <a:rPr lang="it-IT" sz="2000" b="1" kern="0" dirty="0">
                <a:solidFill>
                  <a:srgbClr val="002060"/>
                </a:solidFill>
                <a:cs typeface="Times New Roman" panose="02020603050405020304" pitchFamily="18" charset="0"/>
              </a:rPr>
              <a:t>A. Jungo</a:t>
            </a:r>
          </a:p>
        </p:txBody>
      </p:sp>
      <p:sp>
        <p:nvSpPr>
          <p:cNvPr id="14" name="Shape 150"/>
          <p:cNvSpPr/>
          <p:nvPr/>
        </p:nvSpPr>
        <p:spPr>
          <a:xfrm>
            <a:off x="0" y="4895"/>
            <a:ext cx="12192000" cy="1931263"/>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15" name="Shape 151"/>
          <p:cNvSpPr/>
          <p:nvPr/>
        </p:nvSpPr>
        <p:spPr>
          <a:xfrm>
            <a:off x="0" y="-2954"/>
            <a:ext cx="12192000" cy="173227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59 w 21600"/>
              <a:gd name="connsiteY2" fmla="*/ 15099 h 21100"/>
              <a:gd name="connsiteX3" fmla="*/ 0 w 21600"/>
              <a:gd name="connsiteY3" fmla="*/ 20172 h 21100"/>
              <a:gd name="connsiteX4" fmla="*/ 0 w 21600"/>
              <a:gd name="connsiteY4" fmla="*/ 0 h 21100"/>
              <a:gd name="connsiteX0" fmla="*/ 0 w 21559"/>
              <a:gd name="connsiteY0" fmla="*/ 0 h 21100"/>
              <a:gd name="connsiteX1" fmla="*/ 21510 w 21559"/>
              <a:gd name="connsiteY1" fmla="*/ 671 h 21100"/>
              <a:gd name="connsiteX2" fmla="*/ 21559 w 21559"/>
              <a:gd name="connsiteY2" fmla="*/ 15099 h 21100"/>
              <a:gd name="connsiteX3" fmla="*/ 0 w 21559"/>
              <a:gd name="connsiteY3" fmla="*/ 20172 h 21100"/>
              <a:gd name="connsiteX4" fmla="*/ 0 w 21559"/>
              <a:gd name="connsiteY4" fmla="*/ 0 h 21100"/>
              <a:gd name="connsiteX0" fmla="*/ 0 w 21559"/>
              <a:gd name="connsiteY0" fmla="*/ 0 h 21100"/>
              <a:gd name="connsiteX1" fmla="*/ 21559 w 21559"/>
              <a:gd name="connsiteY1" fmla="*/ 93 h 21100"/>
              <a:gd name="connsiteX2" fmla="*/ 21559 w 21559"/>
              <a:gd name="connsiteY2" fmla="*/ 15099 h 21100"/>
              <a:gd name="connsiteX3" fmla="*/ 0 w 21559"/>
              <a:gd name="connsiteY3" fmla="*/ 20172 h 21100"/>
              <a:gd name="connsiteX4" fmla="*/ 0 w 21559"/>
              <a:gd name="connsiteY4" fmla="*/ 0 h 21100"/>
              <a:gd name="connsiteX0" fmla="*/ 202 w 21559"/>
              <a:gd name="connsiteY0" fmla="*/ 1225 h 21007"/>
              <a:gd name="connsiteX1" fmla="*/ 21559 w 21559"/>
              <a:gd name="connsiteY1" fmla="*/ 0 h 21007"/>
              <a:gd name="connsiteX2" fmla="*/ 21559 w 21559"/>
              <a:gd name="connsiteY2" fmla="*/ 15006 h 21007"/>
              <a:gd name="connsiteX3" fmla="*/ 0 w 21559"/>
              <a:gd name="connsiteY3" fmla="*/ 20079 h 21007"/>
              <a:gd name="connsiteX4" fmla="*/ 202 w 21559"/>
              <a:gd name="connsiteY4" fmla="*/ 1225 h 21007"/>
              <a:gd name="connsiteX0" fmla="*/ 19 w 21578"/>
              <a:gd name="connsiteY0" fmla="*/ 22 h 21007"/>
              <a:gd name="connsiteX1" fmla="*/ 21578 w 21578"/>
              <a:gd name="connsiteY1" fmla="*/ 0 h 21007"/>
              <a:gd name="connsiteX2" fmla="*/ 21578 w 21578"/>
              <a:gd name="connsiteY2" fmla="*/ 15006 h 21007"/>
              <a:gd name="connsiteX3" fmla="*/ 19 w 21578"/>
              <a:gd name="connsiteY3" fmla="*/ 20079 h 21007"/>
              <a:gd name="connsiteX4" fmla="*/ 19 w 21578"/>
              <a:gd name="connsiteY4" fmla="*/ 22 h 21007"/>
              <a:gd name="connsiteX0" fmla="*/ 4 w 21563"/>
              <a:gd name="connsiteY0" fmla="*/ 22 h 21007"/>
              <a:gd name="connsiteX1" fmla="*/ 21563 w 21563"/>
              <a:gd name="connsiteY1" fmla="*/ 0 h 21007"/>
              <a:gd name="connsiteX2" fmla="*/ 21563 w 21563"/>
              <a:gd name="connsiteY2" fmla="*/ 15006 h 21007"/>
              <a:gd name="connsiteX3" fmla="*/ 4 w 21563"/>
              <a:gd name="connsiteY3" fmla="*/ 20079 h 21007"/>
              <a:gd name="connsiteX4" fmla="*/ 4 w 21563"/>
              <a:gd name="connsiteY4" fmla="*/ 22 h 21007"/>
              <a:gd name="connsiteX0" fmla="*/ 4 w 21563"/>
              <a:gd name="connsiteY0" fmla="*/ 22 h 21007"/>
              <a:gd name="connsiteX1" fmla="*/ 21563 w 21563"/>
              <a:gd name="connsiteY1" fmla="*/ 0 h 21007"/>
              <a:gd name="connsiteX2" fmla="*/ 21563 w 21563"/>
              <a:gd name="connsiteY2" fmla="*/ 15006 h 21007"/>
              <a:gd name="connsiteX3" fmla="*/ 4 w 21563"/>
              <a:gd name="connsiteY3" fmla="*/ 20079 h 21007"/>
              <a:gd name="connsiteX4" fmla="*/ 4 w 21563"/>
              <a:gd name="connsiteY4" fmla="*/ 22 h 21007"/>
              <a:gd name="connsiteX0" fmla="*/ 8 w 21567"/>
              <a:gd name="connsiteY0" fmla="*/ 22 h 21007"/>
              <a:gd name="connsiteX1" fmla="*/ 21567 w 21567"/>
              <a:gd name="connsiteY1" fmla="*/ 0 h 21007"/>
              <a:gd name="connsiteX2" fmla="*/ 21567 w 21567"/>
              <a:gd name="connsiteY2" fmla="*/ 15006 h 21007"/>
              <a:gd name="connsiteX3" fmla="*/ 8 w 21567"/>
              <a:gd name="connsiteY3" fmla="*/ 20079 h 21007"/>
              <a:gd name="connsiteX4" fmla="*/ 8 w 21567"/>
              <a:gd name="connsiteY4" fmla="*/ 22 h 21007"/>
              <a:gd name="connsiteX0" fmla="*/ 6 w 21578"/>
              <a:gd name="connsiteY0" fmla="*/ 0 h 21031"/>
              <a:gd name="connsiteX1" fmla="*/ 21578 w 21578"/>
              <a:gd name="connsiteY1" fmla="*/ 24 h 21031"/>
              <a:gd name="connsiteX2" fmla="*/ 21578 w 21578"/>
              <a:gd name="connsiteY2" fmla="*/ 15030 h 21031"/>
              <a:gd name="connsiteX3" fmla="*/ 19 w 21578"/>
              <a:gd name="connsiteY3" fmla="*/ 20103 h 21031"/>
              <a:gd name="connsiteX4" fmla="*/ 6 w 21578"/>
              <a:gd name="connsiteY4" fmla="*/ 0 h 21031"/>
              <a:gd name="connsiteX0" fmla="*/ 7 w 21579"/>
              <a:gd name="connsiteY0" fmla="*/ 0 h 21031"/>
              <a:gd name="connsiteX1" fmla="*/ 21579 w 21579"/>
              <a:gd name="connsiteY1" fmla="*/ 24 h 21031"/>
              <a:gd name="connsiteX2" fmla="*/ 21579 w 21579"/>
              <a:gd name="connsiteY2" fmla="*/ 15030 h 21031"/>
              <a:gd name="connsiteX3" fmla="*/ 16 w 21579"/>
              <a:gd name="connsiteY3" fmla="*/ 20103 h 21031"/>
              <a:gd name="connsiteX4" fmla="*/ 7 w 21579"/>
              <a:gd name="connsiteY4" fmla="*/ 0 h 21031"/>
              <a:gd name="connsiteX0" fmla="*/ 7 w 21579"/>
              <a:gd name="connsiteY0" fmla="*/ 0 h 21031"/>
              <a:gd name="connsiteX1" fmla="*/ 21579 w 21579"/>
              <a:gd name="connsiteY1" fmla="*/ 1 h 21031"/>
              <a:gd name="connsiteX2" fmla="*/ 21579 w 21579"/>
              <a:gd name="connsiteY2" fmla="*/ 15030 h 21031"/>
              <a:gd name="connsiteX3" fmla="*/ 16 w 21579"/>
              <a:gd name="connsiteY3" fmla="*/ 20103 h 21031"/>
              <a:gd name="connsiteX4" fmla="*/ 7 w 21579"/>
              <a:gd name="connsiteY4" fmla="*/ 0 h 21031"/>
              <a:gd name="connsiteX0" fmla="*/ 8 w 21580"/>
              <a:gd name="connsiteY0" fmla="*/ 0 h 21031"/>
              <a:gd name="connsiteX1" fmla="*/ 21580 w 21580"/>
              <a:gd name="connsiteY1" fmla="*/ 1 h 21031"/>
              <a:gd name="connsiteX2" fmla="*/ 21580 w 21580"/>
              <a:gd name="connsiteY2" fmla="*/ 15030 h 21031"/>
              <a:gd name="connsiteX3" fmla="*/ 8 w 21580"/>
              <a:gd name="connsiteY3" fmla="*/ 20103 h 21031"/>
              <a:gd name="connsiteX4" fmla="*/ 8 w 21580"/>
              <a:gd name="connsiteY4" fmla="*/ 0 h 2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0" h="21031">
                <a:moveTo>
                  <a:pt x="8" y="0"/>
                </a:moveTo>
                <a:lnTo>
                  <a:pt x="21580" y="1"/>
                </a:lnTo>
                <a:lnTo>
                  <a:pt x="21580" y="15030"/>
                </a:lnTo>
                <a:cubicBezTo>
                  <a:pt x="10780" y="15030"/>
                  <a:pt x="10808" y="23853"/>
                  <a:pt x="8" y="20103"/>
                </a:cubicBezTo>
                <a:cubicBezTo>
                  <a:pt x="12" y="13147"/>
                  <a:pt x="-14" y="8459"/>
                  <a:pt x="8"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0" name="Immagine 19"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488" y="82032"/>
            <a:ext cx="2641024" cy="1392808"/>
          </a:xfrm>
          <a:prstGeom prst="rect">
            <a:avLst/>
          </a:prstGeom>
        </p:spPr>
      </p:pic>
      <p:sp>
        <p:nvSpPr>
          <p:cNvPr id="29" name="Sottotitolo 2"/>
          <p:cNvSpPr txBox="1">
            <a:spLocks/>
          </p:cNvSpPr>
          <p:nvPr/>
        </p:nvSpPr>
        <p:spPr>
          <a:xfrm>
            <a:off x="194768" y="6019221"/>
            <a:ext cx="6668148" cy="47791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Corso di Laurea Magistrale in Ingegneria Meccanica – Energia ed Aeronautica</a:t>
            </a:r>
            <a:br>
              <a:rPr lang="it-IT" sz="1600" dirty="0">
                <a:solidFill>
                  <a:schemeClr val="bg1"/>
                </a:solidFill>
              </a:rPr>
            </a:br>
            <a:r>
              <a:rPr lang="it-IT" sz="1600" dirty="0">
                <a:solidFill>
                  <a:schemeClr val="bg1"/>
                </a:solidFill>
              </a:rPr>
              <a:t>Curriculum Aeronautica,  A.A 2021/2022</a:t>
            </a:r>
          </a:p>
        </p:txBody>
      </p:sp>
      <p:sp>
        <p:nvSpPr>
          <p:cNvPr id="30" name="Sottotitolo 2"/>
          <p:cNvSpPr txBox="1">
            <a:spLocks/>
          </p:cNvSpPr>
          <p:nvPr/>
        </p:nvSpPr>
        <p:spPr>
          <a:xfrm>
            <a:off x="7737288" y="6226743"/>
            <a:ext cx="4259944" cy="270389"/>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it-IT" sz="1600" dirty="0">
                <a:solidFill>
                  <a:schemeClr val="bg1"/>
                </a:solidFill>
              </a:rPr>
              <a:t>Master Thesis Defense</a:t>
            </a:r>
          </a:p>
        </p:txBody>
      </p:sp>
      <p:sp>
        <p:nvSpPr>
          <p:cNvPr id="31" name="Sottotitolo 2"/>
          <p:cNvSpPr txBox="1">
            <a:spLocks/>
          </p:cNvSpPr>
          <p:nvPr/>
        </p:nvSpPr>
        <p:spPr>
          <a:xfrm>
            <a:off x="7726401" y="5875857"/>
            <a:ext cx="4259944" cy="24202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it-IT" sz="1600" dirty="0">
                <a:solidFill>
                  <a:schemeClr val="bg1"/>
                </a:solidFill>
              </a:rPr>
              <a:t>Genova, 29/03/2023</a:t>
            </a:r>
          </a:p>
        </p:txBody>
      </p:sp>
      <p:sp>
        <p:nvSpPr>
          <p:cNvPr id="13" name="TextBox 55">
            <a:extLst>
              <a:ext uri="{FF2B5EF4-FFF2-40B4-BE49-F238E27FC236}">
                <a16:creationId xmlns:a16="http://schemas.microsoft.com/office/drawing/2014/main" id="{2EA34E1B-DCF1-4CEC-97D8-40B165178C8F}"/>
              </a:ext>
            </a:extLst>
          </p:cNvPr>
          <p:cNvSpPr txBox="1"/>
          <p:nvPr/>
        </p:nvSpPr>
        <p:spPr>
          <a:xfrm>
            <a:off x="4381250" y="3673972"/>
            <a:ext cx="3417571" cy="430887"/>
          </a:xfrm>
          <a:prstGeom prst="rect">
            <a:avLst/>
          </a:prstGeom>
          <a:noFill/>
        </p:spPr>
        <p:txBody>
          <a:bodyPr wrap="square" rtlCol="0">
            <a:spAutoFit/>
          </a:bodyPr>
          <a:lstStyle/>
          <a:p>
            <a:pPr algn="ctr">
              <a:defRPr/>
            </a:pPr>
            <a:r>
              <a:rPr lang="it-IT" sz="2200" b="1" dirty="0">
                <a:solidFill>
                  <a:srgbClr val="002060"/>
                </a:solidFill>
                <a:cs typeface="Times New Roman" charset="0"/>
              </a:rPr>
              <a:t>Giacomo Benedetti</a:t>
            </a:r>
          </a:p>
        </p:txBody>
      </p:sp>
      <p:pic>
        <p:nvPicPr>
          <p:cNvPr id="16" name="Segnaposto contenuto 2">
            <a:extLst>
              <a:ext uri="{FF2B5EF4-FFF2-40B4-BE49-F238E27FC236}">
                <a16:creationId xmlns:a16="http://schemas.microsoft.com/office/drawing/2014/main" id="{98700661-F4E3-49FA-95B7-6188CBFE842E}"/>
              </a:ext>
            </a:extLst>
          </p:cNvPr>
          <p:cNvPicPr>
            <a:picLocks noChangeAspect="1"/>
          </p:cNvPicPr>
          <p:nvPr/>
        </p:nvPicPr>
        <p:blipFill>
          <a:blip r:embed="rId4"/>
          <a:stretch>
            <a:fillRect/>
          </a:stretch>
        </p:blipFill>
        <p:spPr>
          <a:xfrm>
            <a:off x="8934926" y="4366582"/>
            <a:ext cx="3051419" cy="638205"/>
          </a:xfrm>
          <a:prstGeom prst="rect">
            <a:avLst/>
          </a:prstGeom>
        </p:spPr>
      </p:pic>
    </p:spTree>
    <p:extLst>
      <p:ext uri="{BB962C8B-B14F-4D97-AF65-F5344CB8AC3E}">
        <p14:creationId xmlns:p14="http://schemas.microsoft.com/office/powerpoint/2010/main" val="23800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5" name="Shape 153"/>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10</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27" name="CasellaDiTesto 26">
            <a:extLst>
              <a:ext uri="{FF2B5EF4-FFF2-40B4-BE49-F238E27FC236}">
                <a16:creationId xmlns:a16="http://schemas.microsoft.com/office/drawing/2014/main" id="{CE924060-0E73-7002-001F-1BDB7DED07BF}"/>
              </a:ext>
            </a:extLst>
          </p:cNvPr>
          <p:cNvSpPr txBox="1"/>
          <p:nvPr/>
        </p:nvSpPr>
        <p:spPr>
          <a:xfrm>
            <a:off x="1365477" y="3433352"/>
            <a:ext cx="4219649" cy="2339102"/>
          </a:xfrm>
          <a:prstGeom prst="rect">
            <a:avLst/>
          </a:prstGeom>
          <a:noFill/>
        </p:spPr>
        <p:txBody>
          <a:bodyPr wrap="square" rtlCol="0">
            <a:spAutoFit/>
          </a:bodyPr>
          <a:lstStyle/>
          <a:p>
            <a:r>
              <a:rPr lang="it-IT" sz="2000" dirty="0"/>
              <a:t>Input data</a:t>
            </a:r>
          </a:p>
          <a:p>
            <a:endParaRPr lang="it-IT" sz="600" dirty="0"/>
          </a:p>
          <a:p>
            <a:pPr marL="285750" indent="-285750">
              <a:buFont typeface="Arial" panose="020B0604020202020204" pitchFamily="34" charset="0"/>
              <a:buChar char="•"/>
            </a:pPr>
            <a:r>
              <a:rPr lang="it-IT" sz="2000" dirty="0"/>
              <a:t>Free stream </a:t>
            </a:r>
            <a:r>
              <a:rPr lang="it-IT" sz="2000" dirty="0" err="1"/>
              <a:t>velocity</a:t>
            </a:r>
            <a:endParaRPr lang="it-IT" sz="2000" dirty="0"/>
          </a:p>
          <a:p>
            <a:pPr marL="285750" indent="-285750">
              <a:buFont typeface="Arial" panose="020B0604020202020204" pitchFamily="34" charset="0"/>
              <a:buChar char="•"/>
            </a:pPr>
            <a:r>
              <a:rPr lang="it-IT" sz="2000" dirty="0" err="1"/>
              <a:t>Rotational</a:t>
            </a:r>
            <a:r>
              <a:rPr lang="it-IT" sz="2000" dirty="0"/>
              <a:t> </a:t>
            </a:r>
            <a:r>
              <a:rPr lang="it-IT" sz="2000" dirty="0" err="1"/>
              <a:t>velocity</a:t>
            </a:r>
            <a:r>
              <a:rPr lang="it-IT" sz="2000" dirty="0"/>
              <a:t> of the propeller</a:t>
            </a:r>
          </a:p>
          <a:p>
            <a:pPr marL="285750" indent="-285750">
              <a:buFont typeface="Arial" panose="020B0604020202020204" pitchFamily="34" charset="0"/>
              <a:buChar char="•"/>
            </a:pPr>
            <a:r>
              <a:rPr lang="it-IT" sz="2000" dirty="0" err="1"/>
              <a:t>Altitude</a:t>
            </a:r>
            <a:endParaRPr lang="it-IT" sz="2000" dirty="0"/>
          </a:p>
          <a:p>
            <a:pPr marL="285750" indent="-285750">
              <a:buFont typeface="Arial" panose="020B0604020202020204" pitchFamily="34" charset="0"/>
              <a:buChar char="•"/>
            </a:pPr>
            <a:r>
              <a:rPr lang="it-IT" sz="2000" b="1" dirty="0"/>
              <a:t>Total </a:t>
            </a:r>
            <a:r>
              <a:rPr lang="it-IT" sz="2000" b="1" dirty="0" err="1"/>
              <a:t>thrust</a:t>
            </a:r>
            <a:endParaRPr lang="it-IT" sz="2000" b="1" dirty="0"/>
          </a:p>
          <a:p>
            <a:pPr marL="285750" indent="-285750">
              <a:buFont typeface="Arial" panose="020B0604020202020204" pitchFamily="34" charset="0"/>
              <a:buChar char="•"/>
            </a:pPr>
            <a:r>
              <a:rPr lang="it-IT" sz="2000" dirty="0"/>
              <a:t>Disk </a:t>
            </a:r>
            <a:r>
              <a:rPr lang="it-IT" sz="2000" dirty="0" err="1"/>
              <a:t>radius</a:t>
            </a:r>
            <a:endParaRPr lang="it-IT" sz="2000" dirty="0"/>
          </a:p>
          <a:p>
            <a:pPr marL="285750" indent="-285750">
              <a:buFont typeface="Arial" panose="020B0604020202020204" pitchFamily="34" charset="0"/>
              <a:buChar char="•"/>
            </a:pPr>
            <a:r>
              <a:rPr lang="it-IT" sz="2000" dirty="0" err="1"/>
              <a:t>Number</a:t>
            </a:r>
            <a:r>
              <a:rPr lang="it-IT" sz="2000" dirty="0"/>
              <a:t> of </a:t>
            </a:r>
            <a:r>
              <a:rPr lang="it-IT" sz="2000" dirty="0" err="1"/>
              <a:t>blades</a:t>
            </a:r>
            <a:endParaRPr lang="it-IT" sz="2000" dirty="0"/>
          </a:p>
        </p:txBody>
      </p:sp>
      <p:sp>
        <p:nvSpPr>
          <p:cNvPr id="3" name="CasellaDiTesto 2">
            <a:extLst>
              <a:ext uri="{FF2B5EF4-FFF2-40B4-BE49-F238E27FC236}">
                <a16:creationId xmlns:a16="http://schemas.microsoft.com/office/drawing/2014/main" id="{48218E6E-C2CD-BEFA-3651-0B939487CD07}"/>
              </a:ext>
            </a:extLst>
          </p:cNvPr>
          <p:cNvSpPr txBox="1"/>
          <p:nvPr/>
        </p:nvSpPr>
        <p:spPr>
          <a:xfrm>
            <a:off x="3136343" y="1525213"/>
            <a:ext cx="5919313" cy="461665"/>
          </a:xfrm>
          <a:prstGeom prst="rect">
            <a:avLst/>
          </a:prstGeom>
          <a:noFill/>
        </p:spPr>
        <p:txBody>
          <a:bodyPr wrap="none" rtlCol="0">
            <a:spAutoFit/>
          </a:bodyPr>
          <a:lstStyle/>
          <a:p>
            <a:r>
              <a:rPr lang="it-IT" sz="2400" dirty="0" err="1"/>
              <a:t>Actuator</a:t>
            </a:r>
            <a:r>
              <a:rPr lang="it-IT" sz="2400" dirty="0"/>
              <a:t> disk theory vs Blade </a:t>
            </a:r>
            <a:r>
              <a:rPr lang="it-IT" sz="2400" dirty="0" err="1"/>
              <a:t>element</a:t>
            </a:r>
            <a:r>
              <a:rPr lang="it-IT" sz="2400" dirty="0"/>
              <a:t> theory</a:t>
            </a:r>
          </a:p>
        </p:txBody>
      </p:sp>
      <p:sp>
        <p:nvSpPr>
          <p:cNvPr id="4" name="CasellaDiTesto 3">
            <a:extLst>
              <a:ext uri="{FF2B5EF4-FFF2-40B4-BE49-F238E27FC236}">
                <a16:creationId xmlns:a16="http://schemas.microsoft.com/office/drawing/2014/main" id="{ADC8F9E0-3645-30CC-85BA-DE17870904EB}"/>
              </a:ext>
            </a:extLst>
          </p:cNvPr>
          <p:cNvSpPr txBox="1"/>
          <p:nvPr/>
        </p:nvSpPr>
        <p:spPr>
          <a:xfrm>
            <a:off x="6606876" y="3433352"/>
            <a:ext cx="4219649" cy="2646878"/>
          </a:xfrm>
          <a:prstGeom prst="rect">
            <a:avLst/>
          </a:prstGeom>
          <a:noFill/>
        </p:spPr>
        <p:txBody>
          <a:bodyPr wrap="square" rtlCol="0">
            <a:spAutoFit/>
          </a:bodyPr>
          <a:lstStyle/>
          <a:p>
            <a:r>
              <a:rPr lang="it-IT" sz="2000" dirty="0"/>
              <a:t>Input data</a:t>
            </a:r>
          </a:p>
          <a:p>
            <a:endParaRPr lang="it-IT" sz="600" dirty="0"/>
          </a:p>
          <a:p>
            <a:pPr marL="285750" indent="-285750">
              <a:buFont typeface="Arial" panose="020B0604020202020204" pitchFamily="34" charset="0"/>
              <a:buChar char="•"/>
            </a:pPr>
            <a:r>
              <a:rPr lang="it-IT" sz="2000" dirty="0"/>
              <a:t>Free stream </a:t>
            </a:r>
            <a:r>
              <a:rPr lang="it-IT" sz="2000" dirty="0" err="1"/>
              <a:t>velocity</a:t>
            </a:r>
            <a:endParaRPr lang="it-IT" sz="2000" dirty="0"/>
          </a:p>
          <a:p>
            <a:pPr marL="285750" indent="-285750">
              <a:buFont typeface="Arial" panose="020B0604020202020204" pitchFamily="34" charset="0"/>
              <a:buChar char="•"/>
            </a:pPr>
            <a:r>
              <a:rPr lang="it-IT" sz="2000" dirty="0" err="1"/>
              <a:t>Rotational</a:t>
            </a:r>
            <a:r>
              <a:rPr lang="it-IT" sz="2000" dirty="0"/>
              <a:t> </a:t>
            </a:r>
            <a:r>
              <a:rPr lang="it-IT" sz="2000" dirty="0" err="1"/>
              <a:t>velocity</a:t>
            </a:r>
            <a:r>
              <a:rPr lang="it-IT" sz="2000" dirty="0"/>
              <a:t> of the propeller</a:t>
            </a:r>
          </a:p>
          <a:p>
            <a:pPr marL="285750" indent="-285750">
              <a:buFont typeface="Arial" panose="020B0604020202020204" pitchFamily="34" charset="0"/>
              <a:buChar char="•"/>
            </a:pPr>
            <a:r>
              <a:rPr lang="it-IT" sz="2000" dirty="0" err="1"/>
              <a:t>Altitude</a:t>
            </a:r>
            <a:endParaRPr lang="it-IT" sz="2000" dirty="0"/>
          </a:p>
          <a:p>
            <a:pPr marL="285750" indent="-285750">
              <a:buFont typeface="Arial" panose="020B0604020202020204" pitchFamily="34" charset="0"/>
              <a:buChar char="•"/>
            </a:pPr>
            <a:r>
              <a:rPr lang="it-IT" sz="2000" b="1" dirty="0" err="1"/>
              <a:t>Chord</a:t>
            </a:r>
            <a:r>
              <a:rPr lang="it-IT" sz="2000" b="1" dirty="0"/>
              <a:t> </a:t>
            </a:r>
            <a:r>
              <a:rPr lang="it-IT" sz="2000" b="1" dirty="0" err="1"/>
              <a:t>distribution</a:t>
            </a:r>
            <a:endParaRPr lang="it-IT" sz="2000" b="1" dirty="0"/>
          </a:p>
          <a:p>
            <a:pPr marL="285750" indent="-285750">
              <a:buFont typeface="Arial" panose="020B0604020202020204" pitchFamily="34" charset="0"/>
              <a:buChar char="•"/>
            </a:pPr>
            <a:r>
              <a:rPr lang="it-IT" sz="2000" b="1" dirty="0"/>
              <a:t>Twist </a:t>
            </a:r>
            <a:r>
              <a:rPr lang="it-IT" sz="2000" b="1" dirty="0" err="1"/>
              <a:t>distribution</a:t>
            </a:r>
            <a:endParaRPr lang="it-IT" sz="2000" b="1" dirty="0"/>
          </a:p>
          <a:p>
            <a:pPr marL="285750" indent="-285750">
              <a:buFont typeface="Arial" panose="020B0604020202020204" pitchFamily="34" charset="0"/>
              <a:buChar char="•"/>
            </a:pPr>
            <a:r>
              <a:rPr lang="it-IT" sz="2000" dirty="0"/>
              <a:t>Disk </a:t>
            </a:r>
            <a:r>
              <a:rPr lang="it-IT" sz="2000" dirty="0" err="1"/>
              <a:t>radius</a:t>
            </a:r>
            <a:endParaRPr lang="it-IT" sz="2000" dirty="0"/>
          </a:p>
          <a:p>
            <a:pPr marL="285750" indent="-285750">
              <a:buFont typeface="Arial" panose="020B0604020202020204" pitchFamily="34" charset="0"/>
              <a:buChar char="•"/>
            </a:pPr>
            <a:r>
              <a:rPr lang="it-IT" sz="2000" dirty="0" err="1"/>
              <a:t>Number</a:t>
            </a:r>
            <a:r>
              <a:rPr lang="it-IT" sz="2000" dirty="0"/>
              <a:t> of </a:t>
            </a:r>
            <a:r>
              <a:rPr lang="it-IT" sz="2000" dirty="0" err="1"/>
              <a:t>blades</a:t>
            </a:r>
            <a:endParaRPr lang="it-IT" sz="2000" dirty="0"/>
          </a:p>
        </p:txBody>
      </p:sp>
      <p:pic>
        <p:nvPicPr>
          <p:cNvPr id="2" name="Immagine 1" descr="Immagine che contiene diagramma&#10;&#10;Descrizione generata automaticamente">
            <a:extLst>
              <a:ext uri="{FF2B5EF4-FFF2-40B4-BE49-F238E27FC236}">
                <a16:creationId xmlns:a16="http://schemas.microsoft.com/office/drawing/2014/main" id="{4CE8EF5C-9692-11C4-18DC-167B03C35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784" y="2244762"/>
            <a:ext cx="2141507" cy="1041449"/>
          </a:xfrm>
          <a:prstGeom prst="rect">
            <a:avLst/>
          </a:prstGeom>
        </p:spPr>
      </p:pic>
      <p:pic>
        <p:nvPicPr>
          <p:cNvPr id="5" name="Immagine 4" descr="Immagine che contiene compact disk&#10;&#10;Descrizione generata automaticamente">
            <a:extLst>
              <a:ext uri="{FF2B5EF4-FFF2-40B4-BE49-F238E27FC236}">
                <a16:creationId xmlns:a16="http://schemas.microsoft.com/office/drawing/2014/main" id="{DA9E3CDC-07F1-A8E7-9B5F-ECE5CC1E8D58}"/>
              </a:ext>
            </a:extLst>
          </p:cNvPr>
          <p:cNvPicPr>
            <a:picLocks noChangeAspect="1"/>
          </p:cNvPicPr>
          <p:nvPr/>
        </p:nvPicPr>
        <p:blipFill rotWithShape="1">
          <a:blip r:embed="rId5">
            <a:extLst>
              <a:ext uri="{28A0092B-C50C-407E-A947-70E740481C1C}">
                <a14:useLocalDpi xmlns:a14="http://schemas.microsoft.com/office/drawing/2010/main" val="0"/>
              </a:ext>
            </a:extLst>
          </a:blip>
          <a:srcRect l="9371" t="5235" r="6929" b="5363"/>
          <a:stretch/>
        </p:blipFill>
        <p:spPr>
          <a:xfrm>
            <a:off x="2261529" y="2179107"/>
            <a:ext cx="1327245" cy="1172757"/>
          </a:xfrm>
          <a:prstGeom prst="rect">
            <a:avLst/>
          </a:prstGeom>
        </p:spPr>
      </p:pic>
    </p:spTree>
    <p:extLst>
      <p:ext uri="{BB962C8B-B14F-4D97-AF65-F5344CB8AC3E}">
        <p14:creationId xmlns:p14="http://schemas.microsoft.com/office/powerpoint/2010/main" val="3227982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magine 45" descr="Immagine che contiene compact disk&#10;&#10;Descrizione generata automaticamente">
            <a:extLst>
              <a:ext uri="{FF2B5EF4-FFF2-40B4-BE49-F238E27FC236}">
                <a16:creationId xmlns:a16="http://schemas.microsoft.com/office/drawing/2014/main" id="{16AC420E-CD36-30AC-91DE-7F791D708E5C}"/>
              </a:ext>
            </a:extLst>
          </p:cNvPr>
          <p:cNvPicPr>
            <a:picLocks noChangeAspect="1"/>
          </p:cNvPicPr>
          <p:nvPr/>
        </p:nvPicPr>
        <p:blipFill rotWithShape="1">
          <a:blip r:embed="rId3">
            <a:extLst>
              <a:ext uri="{28A0092B-C50C-407E-A947-70E740481C1C}">
                <a14:useLocalDpi xmlns:a14="http://schemas.microsoft.com/office/drawing/2010/main" val="0"/>
              </a:ext>
            </a:extLst>
          </a:blip>
          <a:srcRect l="9371" t="5235" r="6929" b="5363"/>
          <a:stretch/>
        </p:blipFill>
        <p:spPr>
          <a:xfrm>
            <a:off x="3530464" y="1254564"/>
            <a:ext cx="1404786" cy="1241272"/>
          </a:xfrm>
          <a:prstGeom prst="rect">
            <a:avLst/>
          </a:prstGeom>
        </p:spPr>
      </p:pic>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5" name="Shape 153"/>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pic>
        <p:nvPicPr>
          <p:cNvPr id="26" name="Immagine 25" descr="Logo_unige_scrittabianca.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11</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5" name="Segnaposto contenuto 1">
            <a:extLst>
              <a:ext uri="{FF2B5EF4-FFF2-40B4-BE49-F238E27FC236}">
                <a16:creationId xmlns:a16="http://schemas.microsoft.com/office/drawing/2014/main" id="{B249B9D8-8076-ECCD-D14A-F17B5E502F62}"/>
              </a:ext>
            </a:extLst>
          </p:cNvPr>
          <p:cNvSpPr txBox="1">
            <a:spLocks/>
          </p:cNvSpPr>
          <p:nvPr/>
        </p:nvSpPr>
        <p:spPr>
          <a:xfrm>
            <a:off x="381848" y="1384293"/>
            <a:ext cx="2823468" cy="455459"/>
          </a:xfrm>
          <a:prstGeom prst="rect">
            <a:avLst/>
          </a:prstGeom>
          <a:ln w="28575" cap="flat" cmpd="sng" algn="ctr">
            <a:solidFill>
              <a:srgbClr val="203864"/>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err="1"/>
              <a:t>Thrust</a:t>
            </a:r>
            <a:r>
              <a:rPr lang="it-IT" dirty="0"/>
              <a:t> </a:t>
            </a:r>
            <a:r>
              <a:rPr lang="it-IT" dirty="0" err="1"/>
              <a:t>calculation</a:t>
            </a:r>
            <a:endParaRPr lang="it-IT" dirty="0"/>
          </a:p>
        </p:txBody>
      </p:sp>
      <p:pic>
        <p:nvPicPr>
          <p:cNvPr id="18" name="Immagine 17" descr="Immagine che contiene grafico&#10;&#10;Descrizione generata automaticamente">
            <a:extLst>
              <a:ext uri="{FF2B5EF4-FFF2-40B4-BE49-F238E27FC236}">
                <a16:creationId xmlns:a16="http://schemas.microsoft.com/office/drawing/2014/main" id="{6C7EA0F3-1FAA-A258-F3CD-1B25A067BD1C}"/>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8659" r="8750" b="3503"/>
          <a:stretch/>
        </p:blipFill>
        <p:spPr>
          <a:xfrm>
            <a:off x="5043405" y="1602543"/>
            <a:ext cx="6766747" cy="3558071"/>
          </a:xfrm>
          <a:prstGeom prst="rect">
            <a:avLst/>
          </a:prstGeom>
        </p:spPr>
      </p:pic>
      <p:pic>
        <p:nvPicPr>
          <p:cNvPr id="24" name="Immagine 23">
            <a:extLst>
              <a:ext uri="{FF2B5EF4-FFF2-40B4-BE49-F238E27FC236}">
                <a16:creationId xmlns:a16="http://schemas.microsoft.com/office/drawing/2014/main" id="{DC52B741-E4DA-EE67-72BE-4535F926C9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1902" y="5216846"/>
            <a:ext cx="892277" cy="892277"/>
          </a:xfrm>
          <a:prstGeom prst="rect">
            <a:avLst/>
          </a:prstGeom>
        </p:spPr>
      </p:pic>
      <p:sp>
        <p:nvSpPr>
          <p:cNvPr id="27" name="CasellaDiTesto 26">
            <a:extLst>
              <a:ext uri="{FF2B5EF4-FFF2-40B4-BE49-F238E27FC236}">
                <a16:creationId xmlns:a16="http://schemas.microsoft.com/office/drawing/2014/main" id="{CE924060-0E73-7002-001F-1BDB7DED07BF}"/>
              </a:ext>
            </a:extLst>
          </p:cNvPr>
          <p:cNvSpPr txBox="1"/>
          <p:nvPr/>
        </p:nvSpPr>
        <p:spPr>
          <a:xfrm>
            <a:off x="372014" y="2883741"/>
            <a:ext cx="4219649" cy="2339102"/>
          </a:xfrm>
          <a:prstGeom prst="rect">
            <a:avLst/>
          </a:prstGeom>
          <a:noFill/>
        </p:spPr>
        <p:txBody>
          <a:bodyPr wrap="square" rtlCol="0">
            <a:spAutoFit/>
          </a:bodyPr>
          <a:lstStyle/>
          <a:p>
            <a:r>
              <a:rPr lang="it-IT" sz="2000" dirty="0"/>
              <a:t>Input data</a:t>
            </a:r>
          </a:p>
          <a:p>
            <a:endParaRPr lang="it-IT" sz="600" dirty="0"/>
          </a:p>
          <a:p>
            <a:pPr marL="285750" indent="-285750">
              <a:buFont typeface="Arial" panose="020B0604020202020204" pitchFamily="34" charset="0"/>
              <a:buChar char="•"/>
            </a:pPr>
            <a:r>
              <a:rPr lang="it-IT" sz="2000" dirty="0"/>
              <a:t>Free stream </a:t>
            </a:r>
            <a:r>
              <a:rPr lang="it-IT" sz="2000" dirty="0" err="1"/>
              <a:t>velocity</a:t>
            </a:r>
            <a:endParaRPr lang="it-IT" sz="2000" dirty="0"/>
          </a:p>
          <a:p>
            <a:pPr marL="285750" indent="-285750">
              <a:buFont typeface="Arial" panose="020B0604020202020204" pitchFamily="34" charset="0"/>
              <a:buChar char="•"/>
            </a:pPr>
            <a:r>
              <a:rPr lang="it-IT" sz="2000" dirty="0" err="1"/>
              <a:t>Rotational</a:t>
            </a:r>
            <a:r>
              <a:rPr lang="it-IT" sz="2000" dirty="0"/>
              <a:t> </a:t>
            </a:r>
            <a:r>
              <a:rPr lang="it-IT" sz="2000" dirty="0" err="1"/>
              <a:t>velocity</a:t>
            </a:r>
            <a:r>
              <a:rPr lang="it-IT" sz="2000" dirty="0"/>
              <a:t> of the propeller</a:t>
            </a:r>
          </a:p>
          <a:p>
            <a:pPr marL="285750" indent="-285750">
              <a:buFont typeface="Arial" panose="020B0604020202020204" pitchFamily="34" charset="0"/>
              <a:buChar char="•"/>
            </a:pPr>
            <a:r>
              <a:rPr lang="it-IT" sz="2000" dirty="0" err="1"/>
              <a:t>Altitude</a:t>
            </a:r>
            <a:endParaRPr lang="it-IT" sz="2000" dirty="0"/>
          </a:p>
          <a:p>
            <a:pPr marL="285750" indent="-285750">
              <a:buFont typeface="Arial" panose="020B0604020202020204" pitchFamily="34" charset="0"/>
              <a:buChar char="•"/>
            </a:pPr>
            <a:r>
              <a:rPr lang="it-IT" sz="2000" dirty="0"/>
              <a:t>Total </a:t>
            </a:r>
            <a:r>
              <a:rPr lang="it-IT" sz="2000" dirty="0" err="1"/>
              <a:t>thrust</a:t>
            </a:r>
            <a:endParaRPr lang="it-IT" sz="2000" dirty="0"/>
          </a:p>
          <a:p>
            <a:pPr marL="285750" indent="-285750">
              <a:buFont typeface="Arial" panose="020B0604020202020204" pitchFamily="34" charset="0"/>
              <a:buChar char="•"/>
            </a:pPr>
            <a:r>
              <a:rPr lang="it-IT" sz="2000" dirty="0"/>
              <a:t>Disk </a:t>
            </a:r>
            <a:r>
              <a:rPr lang="it-IT" sz="2000" dirty="0" err="1"/>
              <a:t>radius</a:t>
            </a:r>
            <a:endParaRPr lang="it-IT" sz="2000" dirty="0"/>
          </a:p>
          <a:p>
            <a:pPr marL="285750" indent="-285750">
              <a:buFont typeface="Arial" panose="020B0604020202020204" pitchFamily="34" charset="0"/>
              <a:buChar char="•"/>
            </a:pPr>
            <a:r>
              <a:rPr lang="it-IT" sz="2000" dirty="0" err="1"/>
              <a:t>Number</a:t>
            </a:r>
            <a:r>
              <a:rPr lang="it-IT" sz="2000" dirty="0"/>
              <a:t> of </a:t>
            </a:r>
            <a:r>
              <a:rPr lang="it-IT" sz="2000" dirty="0" err="1"/>
              <a:t>blades</a:t>
            </a:r>
            <a:endParaRPr lang="it-IT" sz="2000" dirty="0"/>
          </a:p>
        </p:txBody>
      </p:sp>
      <p:sp>
        <p:nvSpPr>
          <p:cNvPr id="31" name="CasellaDiTesto 30">
            <a:extLst>
              <a:ext uri="{FF2B5EF4-FFF2-40B4-BE49-F238E27FC236}">
                <a16:creationId xmlns:a16="http://schemas.microsoft.com/office/drawing/2014/main" id="{D963F3B1-6C9F-6EE7-E4B5-63BFA687BD40}"/>
              </a:ext>
            </a:extLst>
          </p:cNvPr>
          <p:cNvSpPr txBox="1"/>
          <p:nvPr/>
        </p:nvSpPr>
        <p:spPr>
          <a:xfrm>
            <a:off x="2316285" y="5313514"/>
            <a:ext cx="4078809" cy="830997"/>
          </a:xfrm>
          <a:prstGeom prst="rect">
            <a:avLst/>
          </a:prstGeom>
          <a:noFill/>
        </p:spPr>
        <p:txBody>
          <a:bodyPr wrap="none" rtlCol="0">
            <a:spAutoFit/>
          </a:bodyPr>
          <a:lstStyle/>
          <a:p>
            <a:pPr algn="ctr"/>
            <a:r>
              <a:rPr lang="it-IT" sz="2400" dirty="0" err="1"/>
              <a:t>Thrust</a:t>
            </a:r>
            <a:r>
              <a:rPr lang="it-IT" sz="2400" dirty="0"/>
              <a:t> and power </a:t>
            </a:r>
            <a:r>
              <a:rPr lang="it-IT" sz="2400" dirty="0" err="1"/>
              <a:t>distributions</a:t>
            </a:r>
            <a:endParaRPr lang="it-IT" sz="2400" dirty="0"/>
          </a:p>
          <a:p>
            <a:pPr algn="ctr"/>
            <a:r>
              <a:rPr lang="it-IT" sz="2400" dirty="0" err="1"/>
              <a:t>along</a:t>
            </a:r>
            <a:r>
              <a:rPr lang="it-IT" sz="2400" dirty="0"/>
              <a:t> the </a:t>
            </a:r>
            <a:r>
              <a:rPr lang="it-IT" sz="2400" dirty="0" err="1"/>
              <a:t>radius</a:t>
            </a:r>
            <a:endParaRPr lang="it-IT" sz="2400" dirty="0"/>
          </a:p>
        </p:txBody>
      </p:sp>
      <p:cxnSp>
        <p:nvCxnSpPr>
          <p:cNvPr id="39" name="Connettore a gomito 38">
            <a:extLst>
              <a:ext uri="{FF2B5EF4-FFF2-40B4-BE49-F238E27FC236}">
                <a16:creationId xmlns:a16="http://schemas.microsoft.com/office/drawing/2014/main" id="{9ED2BDF1-45D3-8392-37FC-82BF970B9154}"/>
              </a:ext>
            </a:extLst>
          </p:cNvPr>
          <p:cNvCxnSpPr>
            <a:cxnSpLocks/>
            <a:endCxn id="31" idx="1"/>
          </p:cNvCxnSpPr>
          <p:nvPr/>
        </p:nvCxnSpPr>
        <p:spPr>
          <a:xfrm>
            <a:off x="511277" y="5309716"/>
            <a:ext cx="1805008" cy="419297"/>
          </a:xfrm>
          <a:prstGeom prst="bentConnector3">
            <a:avLst>
              <a:gd name="adj1" fmla="val 430"/>
            </a:avLst>
          </a:prstGeom>
          <a:ln>
            <a:tailEnd type="triangle"/>
          </a:ln>
        </p:spPr>
        <p:style>
          <a:lnRef idx="3">
            <a:schemeClr val="dk1"/>
          </a:lnRef>
          <a:fillRef idx="0">
            <a:schemeClr val="dk1"/>
          </a:fillRef>
          <a:effectRef idx="2">
            <a:schemeClr val="dk1"/>
          </a:effectRef>
          <a:fontRef idx="minor">
            <a:schemeClr val="tx1"/>
          </a:fontRef>
        </p:style>
      </p:cxnSp>
      <p:cxnSp>
        <p:nvCxnSpPr>
          <p:cNvPr id="44" name="Connettore 2 43">
            <a:extLst>
              <a:ext uri="{FF2B5EF4-FFF2-40B4-BE49-F238E27FC236}">
                <a16:creationId xmlns:a16="http://schemas.microsoft.com/office/drawing/2014/main" id="{8624B46D-C059-4409-5CDB-A0140A72672E}"/>
              </a:ext>
            </a:extLst>
          </p:cNvPr>
          <p:cNvCxnSpPr>
            <a:cxnSpLocks/>
            <a:stCxn id="31" idx="3"/>
            <a:endCxn id="18" idx="2"/>
          </p:cNvCxnSpPr>
          <p:nvPr/>
        </p:nvCxnSpPr>
        <p:spPr>
          <a:xfrm flipV="1">
            <a:off x="6395094" y="5160614"/>
            <a:ext cx="2031685" cy="568399"/>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3" name="CasellaDiTesto 2">
            <a:extLst>
              <a:ext uri="{FF2B5EF4-FFF2-40B4-BE49-F238E27FC236}">
                <a16:creationId xmlns:a16="http://schemas.microsoft.com/office/drawing/2014/main" id="{93C3C7EB-9084-3220-E204-86F81A2F6FC9}"/>
              </a:ext>
            </a:extLst>
          </p:cNvPr>
          <p:cNvSpPr txBox="1"/>
          <p:nvPr/>
        </p:nvSpPr>
        <p:spPr>
          <a:xfrm>
            <a:off x="372014" y="2041648"/>
            <a:ext cx="3983676" cy="830997"/>
          </a:xfrm>
          <a:prstGeom prst="rect">
            <a:avLst/>
          </a:prstGeom>
          <a:noFill/>
        </p:spPr>
        <p:txBody>
          <a:bodyPr wrap="square">
            <a:spAutoFit/>
          </a:bodyPr>
          <a:lstStyle/>
          <a:p>
            <a:r>
              <a:rPr lang="it-IT" sz="2400" i="1" dirty="0"/>
              <a:t>Python script </a:t>
            </a:r>
            <a:r>
              <a:rPr lang="it-IT" sz="2400" i="1" dirty="0" err="1"/>
              <a:t>based</a:t>
            </a:r>
            <a:r>
              <a:rPr lang="it-IT" sz="2400" i="1" dirty="0"/>
              <a:t> on the </a:t>
            </a:r>
            <a:r>
              <a:rPr lang="it-IT" sz="2400" i="1" dirty="0" err="1"/>
              <a:t>Actuator</a:t>
            </a:r>
            <a:r>
              <a:rPr lang="it-IT" sz="2400" i="1" dirty="0"/>
              <a:t> Disk Theory</a:t>
            </a:r>
          </a:p>
        </p:txBody>
      </p:sp>
    </p:spTree>
    <p:extLst>
      <p:ext uri="{BB962C8B-B14F-4D97-AF65-F5344CB8AC3E}">
        <p14:creationId xmlns:p14="http://schemas.microsoft.com/office/powerpoint/2010/main" val="2642413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5" name="Shape 153"/>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12</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4" name="CasellaDiTesto 3">
            <a:extLst>
              <a:ext uri="{FF2B5EF4-FFF2-40B4-BE49-F238E27FC236}">
                <a16:creationId xmlns:a16="http://schemas.microsoft.com/office/drawing/2014/main" id="{24CC91D6-CD8C-E6C1-C725-E5C2EF015566}"/>
              </a:ext>
            </a:extLst>
          </p:cNvPr>
          <p:cNvSpPr txBox="1"/>
          <p:nvPr/>
        </p:nvSpPr>
        <p:spPr>
          <a:xfrm>
            <a:off x="8641823" y="2584721"/>
            <a:ext cx="2845079" cy="430887"/>
          </a:xfrm>
          <a:prstGeom prst="rect">
            <a:avLst/>
          </a:prstGeom>
          <a:noFill/>
        </p:spPr>
        <p:txBody>
          <a:bodyPr wrap="square" rtlCol="0">
            <a:spAutoFit/>
          </a:bodyPr>
          <a:lstStyle/>
          <a:p>
            <a:pPr algn="ctr"/>
            <a:r>
              <a:rPr lang="it-IT" sz="2200" dirty="0" err="1"/>
              <a:t>Thrust</a:t>
            </a:r>
            <a:r>
              <a:rPr lang="it-IT" sz="2200" dirty="0"/>
              <a:t> </a:t>
            </a:r>
            <a:r>
              <a:rPr lang="it-IT" sz="2200" dirty="0" err="1"/>
              <a:t>calculator</a:t>
            </a:r>
            <a:r>
              <a:rPr lang="it-IT" sz="2200" dirty="0"/>
              <a:t> script</a:t>
            </a:r>
          </a:p>
        </p:txBody>
      </p:sp>
      <p:pic>
        <p:nvPicPr>
          <p:cNvPr id="3" name="Immagine 2" descr="Immagine che contiene testo, elettronica, schermata, schermo&#10;&#10;Descrizione generata automaticamente">
            <a:extLst>
              <a:ext uri="{FF2B5EF4-FFF2-40B4-BE49-F238E27FC236}">
                <a16:creationId xmlns:a16="http://schemas.microsoft.com/office/drawing/2014/main" id="{A6CF730B-BC65-1BD9-0391-0DFD6AC4E693}"/>
              </a:ext>
            </a:extLst>
          </p:cNvPr>
          <p:cNvPicPr>
            <a:picLocks noChangeAspect="1"/>
          </p:cNvPicPr>
          <p:nvPr/>
        </p:nvPicPr>
        <p:blipFill rotWithShape="1">
          <a:blip r:embed="rId4">
            <a:extLst>
              <a:ext uri="{28A0092B-C50C-407E-A947-70E740481C1C}">
                <a14:useLocalDpi xmlns:a14="http://schemas.microsoft.com/office/drawing/2010/main" val="0"/>
              </a:ext>
            </a:extLst>
          </a:blip>
          <a:srcRect l="7316" t="4593" r="6329" b="4491"/>
          <a:stretch/>
        </p:blipFill>
        <p:spPr>
          <a:xfrm>
            <a:off x="243562" y="1131708"/>
            <a:ext cx="2845078" cy="4988526"/>
          </a:xfrm>
          <a:prstGeom prst="rect">
            <a:avLst/>
          </a:prstGeom>
        </p:spPr>
      </p:pic>
      <p:sp>
        <p:nvSpPr>
          <p:cNvPr id="12" name="Rettangolo 11">
            <a:extLst>
              <a:ext uri="{FF2B5EF4-FFF2-40B4-BE49-F238E27FC236}">
                <a16:creationId xmlns:a16="http://schemas.microsoft.com/office/drawing/2014/main" id="{12027E48-6D8C-756D-B0B3-8A87D646A9D3}"/>
              </a:ext>
            </a:extLst>
          </p:cNvPr>
          <p:cNvSpPr/>
          <p:nvPr/>
        </p:nvSpPr>
        <p:spPr>
          <a:xfrm>
            <a:off x="647700" y="3016250"/>
            <a:ext cx="336550" cy="3093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a gomito 13">
            <a:extLst>
              <a:ext uri="{FF2B5EF4-FFF2-40B4-BE49-F238E27FC236}">
                <a16:creationId xmlns:a16="http://schemas.microsoft.com/office/drawing/2014/main" id="{3E1C364E-75AB-7E42-4C24-C620861D0C39}"/>
              </a:ext>
            </a:extLst>
          </p:cNvPr>
          <p:cNvCxnSpPr>
            <a:cxnSpLocks/>
            <a:stCxn id="12" idx="2"/>
            <a:endCxn id="13" idx="1"/>
          </p:cNvCxnSpPr>
          <p:nvPr/>
        </p:nvCxnSpPr>
        <p:spPr>
          <a:xfrm rot="5400000" flipH="1" flipV="1">
            <a:off x="1508463" y="4248319"/>
            <a:ext cx="1169129" cy="2554107"/>
          </a:xfrm>
          <a:prstGeom prst="bentConnector4">
            <a:avLst>
              <a:gd name="adj1" fmla="val -13666"/>
              <a:gd name="adj2" fmla="val 53294"/>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9" name="Rettangolo 28">
            <a:extLst>
              <a:ext uri="{FF2B5EF4-FFF2-40B4-BE49-F238E27FC236}">
                <a16:creationId xmlns:a16="http://schemas.microsoft.com/office/drawing/2014/main" id="{EFAFCE9C-CA52-2DCC-C6B5-8E3D24DACB2B}"/>
              </a:ext>
            </a:extLst>
          </p:cNvPr>
          <p:cNvSpPr/>
          <p:nvPr/>
        </p:nvSpPr>
        <p:spPr>
          <a:xfrm>
            <a:off x="1066799" y="3016250"/>
            <a:ext cx="397786" cy="309368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5" name="Connettore a gomito 34">
            <a:extLst>
              <a:ext uri="{FF2B5EF4-FFF2-40B4-BE49-F238E27FC236}">
                <a16:creationId xmlns:a16="http://schemas.microsoft.com/office/drawing/2014/main" id="{788D63A9-6D7A-9E21-BE70-DD3F4ED8B9DB}"/>
              </a:ext>
            </a:extLst>
          </p:cNvPr>
          <p:cNvCxnSpPr>
            <a:cxnSpLocks/>
            <a:endCxn id="15" idx="1"/>
          </p:cNvCxnSpPr>
          <p:nvPr/>
        </p:nvCxnSpPr>
        <p:spPr>
          <a:xfrm flipV="1">
            <a:off x="1265692" y="2451833"/>
            <a:ext cx="2104390" cy="348332"/>
          </a:xfrm>
          <a:prstGeom prst="bentConnector3">
            <a:avLst>
              <a:gd name="adj1" fmla="val 74296"/>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9" name="Connettore diritto 58">
            <a:extLst>
              <a:ext uri="{FF2B5EF4-FFF2-40B4-BE49-F238E27FC236}">
                <a16:creationId xmlns:a16="http://schemas.microsoft.com/office/drawing/2014/main" id="{7693E90E-DEA3-D19E-EA49-2806DCBED738}"/>
              </a:ext>
            </a:extLst>
          </p:cNvPr>
          <p:cNvCxnSpPr>
            <a:cxnSpLocks/>
            <a:endCxn id="29" idx="0"/>
          </p:cNvCxnSpPr>
          <p:nvPr/>
        </p:nvCxnSpPr>
        <p:spPr>
          <a:xfrm>
            <a:off x="1265692" y="2800165"/>
            <a:ext cx="0" cy="216085"/>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Immagine 12" descr="Immagine che contiene grafico&#10;&#10;Descrizione generata automaticamente">
            <a:extLst>
              <a:ext uri="{FF2B5EF4-FFF2-40B4-BE49-F238E27FC236}">
                <a16:creationId xmlns:a16="http://schemas.microsoft.com/office/drawing/2014/main" id="{EB7028A0-8ACC-C1A9-776C-28A2BF056B5E}"/>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8659" r="8750" b="3503"/>
          <a:stretch/>
        </p:blipFill>
        <p:spPr>
          <a:xfrm>
            <a:off x="3370082" y="3731526"/>
            <a:ext cx="4599630" cy="2418564"/>
          </a:xfrm>
          <a:prstGeom prst="rect">
            <a:avLst/>
          </a:prstGeom>
        </p:spPr>
      </p:pic>
      <p:pic>
        <p:nvPicPr>
          <p:cNvPr id="15" name="Immagine 14" descr="Immagine che contiene grafico&#10;&#10;Descrizione generata automaticamente">
            <a:extLst>
              <a:ext uri="{FF2B5EF4-FFF2-40B4-BE49-F238E27FC236}">
                <a16:creationId xmlns:a16="http://schemas.microsoft.com/office/drawing/2014/main" id="{0BEF1A02-49E3-A00D-F4F7-6BBB8BBC9BF3}"/>
              </a:ext>
            </a:extLst>
          </p:cNvPr>
          <p:cNvPicPr>
            <a:picLocks noChangeAspect="1"/>
          </p:cNvPicPr>
          <p:nvPr/>
        </p:nvPicPr>
        <p:blipFill rotWithShape="1">
          <a:blip r:embed="rId6">
            <a:extLst>
              <a:ext uri="{28A0092B-C50C-407E-A947-70E740481C1C}">
                <a14:useLocalDpi xmlns:a14="http://schemas.microsoft.com/office/drawing/2010/main" val="0"/>
              </a:ext>
            </a:extLst>
          </a:blip>
          <a:srcRect l="8073" t="8014" r="8750" b="3503"/>
          <a:stretch/>
        </p:blipFill>
        <p:spPr>
          <a:xfrm>
            <a:off x="3370082" y="1233657"/>
            <a:ext cx="4599630" cy="2436351"/>
          </a:xfrm>
          <a:prstGeom prst="rect">
            <a:avLst/>
          </a:prstGeom>
        </p:spPr>
      </p:pic>
      <p:sp>
        <p:nvSpPr>
          <p:cNvPr id="5" name="CasellaDiTesto 4">
            <a:extLst>
              <a:ext uri="{FF2B5EF4-FFF2-40B4-BE49-F238E27FC236}">
                <a16:creationId xmlns:a16="http://schemas.microsoft.com/office/drawing/2014/main" id="{51E9CF0A-2132-36BD-AB68-6BBB8A918972}"/>
              </a:ext>
            </a:extLst>
          </p:cNvPr>
          <p:cNvSpPr txBox="1"/>
          <p:nvPr/>
        </p:nvSpPr>
        <p:spPr>
          <a:xfrm>
            <a:off x="8251154" y="3842700"/>
            <a:ext cx="3626415" cy="1107996"/>
          </a:xfrm>
          <a:prstGeom prst="rect">
            <a:avLst/>
          </a:prstGeom>
          <a:noFill/>
        </p:spPr>
        <p:txBody>
          <a:bodyPr wrap="square">
            <a:spAutoFit/>
          </a:bodyPr>
          <a:lstStyle/>
          <a:p>
            <a:pPr algn="ctr"/>
            <a:r>
              <a:rPr lang="it-IT" sz="2200" dirty="0">
                <a:sym typeface="Wingdings" panose="05000000000000000000" pitchFamily="2" charset="2"/>
              </a:rPr>
              <a:t>.</a:t>
            </a:r>
            <a:r>
              <a:rPr lang="it-IT" sz="2200" dirty="0" err="1">
                <a:sym typeface="Wingdings" panose="05000000000000000000" pitchFamily="2" charset="2"/>
              </a:rPr>
              <a:t>dat</a:t>
            </a:r>
            <a:r>
              <a:rPr lang="it-IT" sz="2200" dirty="0">
                <a:sym typeface="Wingdings" panose="05000000000000000000" pitchFamily="2" charset="2"/>
              </a:rPr>
              <a:t> file generation</a:t>
            </a:r>
          </a:p>
          <a:p>
            <a:pPr algn="ctr"/>
            <a:r>
              <a:rPr lang="it-IT" sz="2200" dirty="0">
                <a:sym typeface="Wingdings" panose="05000000000000000000" pitchFamily="2" charset="2"/>
              </a:rPr>
              <a:t>with </a:t>
            </a:r>
          </a:p>
          <a:p>
            <a:pPr algn="ctr"/>
            <a:r>
              <a:rPr lang="it-IT" sz="2200" dirty="0" err="1">
                <a:sym typeface="Wingdings" panose="05000000000000000000" pitchFamily="2" charset="2"/>
              </a:rPr>
              <a:t>thrust</a:t>
            </a:r>
            <a:r>
              <a:rPr lang="it-IT" sz="2200" dirty="0">
                <a:sym typeface="Wingdings" panose="05000000000000000000" pitchFamily="2" charset="2"/>
              </a:rPr>
              <a:t> and power </a:t>
            </a:r>
            <a:r>
              <a:rPr lang="it-IT" sz="2200" dirty="0" err="1">
                <a:sym typeface="Wingdings" panose="05000000000000000000" pitchFamily="2" charset="2"/>
              </a:rPr>
              <a:t>distribution</a:t>
            </a:r>
            <a:endParaRPr lang="it-IT" sz="2200" dirty="0"/>
          </a:p>
        </p:txBody>
      </p:sp>
      <p:cxnSp>
        <p:nvCxnSpPr>
          <p:cNvPr id="16" name="Connettore 2 15">
            <a:extLst>
              <a:ext uri="{FF2B5EF4-FFF2-40B4-BE49-F238E27FC236}">
                <a16:creationId xmlns:a16="http://schemas.microsoft.com/office/drawing/2014/main" id="{26C66E0D-8123-6C55-8D9D-5A640C29783C}"/>
              </a:ext>
            </a:extLst>
          </p:cNvPr>
          <p:cNvCxnSpPr>
            <a:cxnSpLocks/>
            <a:stCxn id="4" idx="2"/>
            <a:endCxn id="5" idx="0"/>
          </p:cNvCxnSpPr>
          <p:nvPr/>
        </p:nvCxnSpPr>
        <p:spPr>
          <a:xfrm flipH="1">
            <a:off x="10064362" y="3015608"/>
            <a:ext cx="1" cy="8270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79512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o 22">
            <a:extLst>
              <a:ext uri="{FF2B5EF4-FFF2-40B4-BE49-F238E27FC236}">
                <a16:creationId xmlns:a16="http://schemas.microsoft.com/office/drawing/2014/main" id="{04D941CE-78EC-A943-A3A1-6A6390DE7CE6}"/>
              </a:ext>
            </a:extLst>
          </p:cNvPr>
          <p:cNvGrpSpPr/>
          <p:nvPr/>
        </p:nvGrpSpPr>
        <p:grpSpPr>
          <a:xfrm>
            <a:off x="8337642" y="2195844"/>
            <a:ext cx="3120894" cy="3120894"/>
            <a:chOff x="4535553" y="2281084"/>
            <a:chExt cx="3120894" cy="3120894"/>
          </a:xfrm>
        </p:grpSpPr>
        <p:pic>
          <p:nvPicPr>
            <p:cNvPr id="24" name="Immagine 23" descr="Immagine che contiene testo, cartello&#10;&#10;Descrizione generata automaticamente">
              <a:extLst>
                <a:ext uri="{FF2B5EF4-FFF2-40B4-BE49-F238E27FC236}">
                  <a16:creationId xmlns:a16="http://schemas.microsoft.com/office/drawing/2014/main" id="{47F6E960-FDB4-1223-2BBE-61DF2501A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553" y="2281084"/>
              <a:ext cx="3120894" cy="3120894"/>
            </a:xfrm>
            <a:prstGeom prst="rect">
              <a:avLst/>
            </a:prstGeom>
            <a:gradFill flip="none" rotWithShape="1">
              <a:gsLst>
                <a:gs pos="0">
                  <a:schemeClr val="accent3">
                    <a:lumMod val="5000"/>
                    <a:lumOff val="95000"/>
                  </a:schemeClr>
                </a:gs>
                <a:gs pos="76500">
                  <a:srgbClr val="D7D7D7"/>
                </a:gs>
                <a:gs pos="2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pic>
        <p:sp>
          <p:nvSpPr>
            <p:cNvPr id="27" name="Rettangolo con angoli arrotondati 26">
              <a:extLst>
                <a:ext uri="{FF2B5EF4-FFF2-40B4-BE49-F238E27FC236}">
                  <a16:creationId xmlns:a16="http://schemas.microsoft.com/office/drawing/2014/main" id="{7EC58E4B-C5B0-B62A-D3D0-63C39ECCF13C}"/>
                </a:ext>
              </a:extLst>
            </p:cNvPr>
            <p:cNvSpPr/>
            <p:nvPr/>
          </p:nvSpPr>
          <p:spPr>
            <a:xfrm>
              <a:off x="4637314" y="2373086"/>
              <a:ext cx="2852057" cy="2373085"/>
            </a:xfrm>
            <a:prstGeom prst="roundRect">
              <a:avLst/>
            </a:prstGeom>
            <a:gradFill flip="none" rotWithShape="1">
              <a:gsLst>
                <a:gs pos="0">
                  <a:srgbClr val="EDEDE6"/>
                </a:gs>
                <a:gs pos="43000">
                  <a:srgbClr val="EBEBE3"/>
                </a:gs>
                <a:gs pos="97000">
                  <a:srgbClr val="E0E0D4"/>
                </a:gs>
              </a:gsLst>
              <a:lin ang="2700000" scaled="1"/>
              <a:tileRect/>
            </a:gradFill>
            <a:ln>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pic>
        <p:nvPicPr>
          <p:cNvPr id="29" name="Immagine 28">
            <a:extLst>
              <a:ext uri="{FF2B5EF4-FFF2-40B4-BE49-F238E27FC236}">
                <a16:creationId xmlns:a16="http://schemas.microsoft.com/office/drawing/2014/main" id="{CCAD684D-B492-0619-C93C-6565C8606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2506" y="2356324"/>
            <a:ext cx="1513347" cy="1506982"/>
          </a:xfrm>
          <a:prstGeom prst="rect">
            <a:avLst/>
          </a:prstGeom>
        </p:spPr>
      </p:pic>
      <p:pic>
        <p:nvPicPr>
          <p:cNvPr id="31" name="Immagine 30">
            <a:extLst>
              <a:ext uri="{FF2B5EF4-FFF2-40B4-BE49-F238E27FC236}">
                <a16:creationId xmlns:a16="http://schemas.microsoft.com/office/drawing/2014/main" id="{26A933E1-021B-F7D2-3C52-865C8F931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8362" y="3690125"/>
            <a:ext cx="852053" cy="852054"/>
          </a:xfrm>
          <a:prstGeom prst="rect">
            <a:avLst/>
          </a:prstGeom>
        </p:spPr>
      </p:pic>
      <p:pic>
        <p:nvPicPr>
          <p:cNvPr id="35" name="Immagine 34">
            <a:extLst>
              <a:ext uri="{FF2B5EF4-FFF2-40B4-BE49-F238E27FC236}">
                <a16:creationId xmlns:a16="http://schemas.microsoft.com/office/drawing/2014/main" id="{F45E2BBF-4D42-6090-4574-88E2C231AA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6744" y="2484779"/>
            <a:ext cx="983673" cy="976746"/>
          </a:xfrm>
          <a:prstGeom prst="rect">
            <a:avLst/>
          </a:prstGeom>
        </p:spPr>
      </p:pic>
      <p:pic>
        <p:nvPicPr>
          <p:cNvPr id="36" name="Immagine 35">
            <a:extLst>
              <a:ext uri="{FF2B5EF4-FFF2-40B4-BE49-F238E27FC236}">
                <a16:creationId xmlns:a16="http://schemas.microsoft.com/office/drawing/2014/main" id="{9AAF35D1-2719-53DF-DABD-95075C76DD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1507" y="3295269"/>
            <a:ext cx="1295400" cy="1323110"/>
          </a:xfrm>
          <a:prstGeom prst="rect">
            <a:avLst/>
          </a:prstGeom>
        </p:spPr>
      </p:pic>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5" name="Shape 153"/>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pic>
        <p:nvPicPr>
          <p:cNvPr id="26" name="Immagine 25" descr="Logo_unige_scrittabianca.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13</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4" name="CasellaDiTesto 3">
            <a:extLst>
              <a:ext uri="{FF2B5EF4-FFF2-40B4-BE49-F238E27FC236}">
                <a16:creationId xmlns:a16="http://schemas.microsoft.com/office/drawing/2014/main" id="{24CC91D6-CD8C-E6C1-C725-E5C2EF015566}"/>
              </a:ext>
            </a:extLst>
          </p:cNvPr>
          <p:cNvSpPr txBox="1"/>
          <p:nvPr/>
        </p:nvSpPr>
        <p:spPr>
          <a:xfrm>
            <a:off x="4984955" y="5533025"/>
            <a:ext cx="6595780" cy="461665"/>
          </a:xfrm>
          <a:prstGeom prst="rect">
            <a:avLst/>
          </a:prstGeom>
          <a:noFill/>
        </p:spPr>
        <p:txBody>
          <a:bodyPr wrap="none" rtlCol="0">
            <a:spAutoFit/>
          </a:bodyPr>
          <a:lstStyle/>
          <a:p>
            <a:r>
              <a:rPr lang="it-IT" sz="2400" dirty="0"/>
              <a:t>.</a:t>
            </a:r>
            <a:r>
              <a:rPr lang="it-IT" sz="2400" dirty="0" err="1"/>
              <a:t>dat</a:t>
            </a:r>
            <a:r>
              <a:rPr lang="it-IT" sz="2400" dirty="0"/>
              <a:t> file </a:t>
            </a:r>
            <a:r>
              <a:rPr lang="it-IT" sz="2400" dirty="0" err="1"/>
              <a:t>read</a:t>
            </a:r>
            <a:r>
              <a:rPr lang="it-IT" sz="2400" dirty="0"/>
              <a:t> by </a:t>
            </a:r>
            <a:r>
              <a:rPr lang="it-IT" sz="2400" dirty="0" err="1"/>
              <a:t>configuration</a:t>
            </a:r>
            <a:r>
              <a:rPr lang="it-IT" sz="2400" dirty="0"/>
              <a:t> file of the CFD solver</a:t>
            </a:r>
          </a:p>
        </p:txBody>
      </p:sp>
      <p:pic>
        <p:nvPicPr>
          <p:cNvPr id="5" name="Immagine 4" descr="Immagine che contiene testo&#10;&#10;Descrizione generata automaticamente">
            <a:extLst>
              <a:ext uri="{FF2B5EF4-FFF2-40B4-BE49-F238E27FC236}">
                <a16:creationId xmlns:a16="http://schemas.microsoft.com/office/drawing/2014/main" id="{21DE62C3-FEFC-4496-656D-4663EC2FDAA9}"/>
              </a:ext>
            </a:extLst>
          </p:cNvPr>
          <p:cNvPicPr>
            <a:picLocks noChangeAspect="1"/>
          </p:cNvPicPr>
          <p:nvPr/>
        </p:nvPicPr>
        <p:blipFill rotWithShape="1">
          <a:blip r:embed="rId9">
            <a:extLst>
              <a:ext uri="{28A0092B-C50C-407E-A947-70E740481C1C}">
                <a14:useLocalDpi xmlns:a14="http://schemas.microsoft.com/office/drawing/2010/main" val="0"/>
              </a:ext>
            </a:extLst>
          </a:blip>
          <a:srcRect l="6605" t="5798" r="6551" b="6511"/>
          <a:stretch/>
        </p:blipFill>
        <p:spPr>
          <a:xfrm>
            <a:off x="570257" y="1666082"/>
            <a:ext cx="3960639" cy="4513113"/>
          </a:xfrm>
          <a:prstGeom prst="rect">
            <a:avLst/>
          </a:prstGeom>
        </p:spPr>
      </p:pic>
      <p:sp>
        <p:nvSpPr>
          <p:cNvPr id="7" name="Freccia a destra 6">
            <a:extLst>
              <a:ext uri="{FF2B5EF4-FFF2-40B4-BE49-F238E27FC236}">
                <a16:creationId xmlns:a16="http://schemas.microsoft.com/office/drawing/2014/main" id="{7463CE06-53A4-0513-3571-0E95EC802BAE}"/>
              </a:ext>
            </a:extLst>
          </p:cNvPr>
          <p:cNvSpPr/>
          <p:nvPr/>
        </p:nvSpPr>
        <p:spPr>
          <a:xfrm>
            <a:off x="5399926" y="3429000"/>
            <a:ext cx="2068686" cy="630050"/>
          </a:xfrm>
          <a:prstGeom prst="rightArrow">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contenuto 1">
            <a:extLst>
              <a:ext uri="{FF2B5EF4-FFF2-40B4-BE49-F238E27FC236}">
                <a16:creationId xmlns:a16="http://schemas.microsoft.com/office/drawing/2014/main" id="{4DCFD4D7-ADFC-3613-35A0-327D4095903A}"/>
              </a:ext>
            </a:extLst>
          </p:cNvPr>
          <p:cNvSpPr>
            <a:spLocks noGrp="1"/>
          </p:cNvSpPr>
          <p:nvPr>
            <p:ph idx="1"/>
          </p:nvPr>
        </p:nvSpPr>
        <p:spPr>
          <a:xfrm>
            <a:off x="2773684" y="1175599"/>
            <a:ext cx="2299758" cy="455459"/>
          </a:xfrm>
        </p:spPr>
        <p:txBody>
          <a:bodyPr>
            <a:normAutofit/>
          </a:bodyPr>
          <a:lstStyle/>
          <a:p>
            <a:pPr marL="0" indent="0">
              <a:buNone/>
            </a:pPr>
            <a:r>
              <a:rPr lang="it-IT" sz="2600" b="1" dirty="0" err="1"/>
              <a:t>CEASIOMpy</a:t>
            </a:r>
            <a:r>
              <a:rPr lang="it-IT" sz="2600" b="1" dirty="0"/>
              <a:t>:</a:t>
            </a:r>
          </a:p>
        </p:txBody>
      </p:sp>
      <p:sp>
        <p:nvSpPr>
          <p:cNvPr id="13" name="CasellaDiTesto 12">
            <a:extLst>
              <a:ext uri="{FF2B5EF4-FFF2-40B4-BE49-F238E27FC236}">
                <a16:creationId xmlns:a16="http://schemas.microsoft.com/office/drawing/2014/main" id="{543C79A9-47F8-D12E-8992-E016B533F4F0}"/>
              </a:ext>
            </a:extLst>
          </p:cNvPr>
          <p:cNvSpPr txBox="1"/>
          <p:nvPr/>
        </p:nvSpPr>
        <p:spPr>
          <a:xfrm>
            <a:off x="4984955" y="1173884"/>
            <a:ext cx="7117642" cy="461665"/>
          </a:xfrm>
          <a:prstGeom prst="rect">
            <a:avLst/>
          </a:prstGeom>
          <a:noFill/>
        </p:spPr>
        <p:txBody>
          <a:bodyPr wrap="square" rtlCol="0">
            <a:spAutoFit/>
          </a:bodyPr>
          <a:lstStyle/>
          <a:p>
            <a:r>
              <a:rPr lang="it-IT" sz="2400" i="1" dirty="0"/>
              <a:t>"open source </a:t>
            </a:r>
            <a:r>
              <a:rPr lang="it-IT" sz="2400" i="1" dirty="0" err="1"/>
              <a:t>conceptual</a:t>
            </a:r>
            <a:r>
              <a:rPr lang="it-IT" sz="2400" i="1" dirty="0"/>
              <a:t> </a:t>
            </a:r>
            <a:r>
              <a:rPr lang="it-IT" sz="2400" i="1" dirty="0" err="1"/>
              <a:t>aircraft</a:t>
            </a:r>
            <a:r>
              <a:rPr lang="it-IT" sz="2400" i="1" dirty="0"/>
              <a:t> design </a:t>
            </a:r>
            <a:r>
              <a:rPr lang="it-IT" sz="2400" i="1" dirty="0" err="1"/>
              <a:t>environment</a:t>
            </a:r>
            <a:r>
              <a:rPr lang="it-IT" sz="2400" i="1" dirty="0"/>
              <a:t>"</a:t>
            </a:r>
            <a:endParaRPr lang="it-IT" sz="2400" dirty="0"/>
          </a:p>
        </p:txBody>
      </p:sp>
    </p:spTree>
    <p:extLst>
      <p:ext uri="{BB962C8B-B14F-4D97-AF65-F5344CB8AC3E}">
        <p14:creationId xmlns:p14="http://schemas.microsoft.com/office/powerpoint/2010/main" val="1399531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14</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Rettangolo con angoli arrotondati 2">
            <a:extLst>
              <a:ext uri="{FF2B5EF4-FFF2-40B4-BE49-F238E27FC236}">
                <a16:creationId xmlns:a16="http://schemas.microsoft.com/office/drawing/2014/main" id="{ED727210-4B1B-EF45-B9E1-6EA0812E5DBD}"/>
              </a:ext>
            </a:extLst>
          </p:cNvPr>
          <p:cNvSpPr/>
          <p:nvPr/>
        </p:nvSpPr>
        <p:spPr>
          <a:xfrm>
            <a:off x="1032387" y="1482758"/>
            <a:ext cx="1927123" cy="630050"/>
          </a:xfrm>
          <a:prstGeom prst="roundRect">
            <a:avLst/>
          </a:prstGeom>
          <a:solidFill>
            <a:srgbClr val="203864"/>
          </a:solidFill>
          <a:ln>
            <a:solidFill>
              <a:srgbClr val="203864"/>
            </a:solidFill>
          </a:ln>
          <a:effectLst>
            <a:glow rad="63500">
              <a:schemeClr val="accent1">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it-IT" dirty="0"/>
              <a:t>Choice of </a:t>
            </a:r>
            <a:r>
              <a:rPr lang="it-IT" dirty="0" err="1"/>
              <a:t>geometry</a:t>
            </a:r>
            <a:endParaRPr lang="it-IT" dirty="0"/>
          </a:p>
        </p:txBody>
      </p:sp>
      <p:sp>
        <p:nvSpPr>
          <p:cNvPr id="4" name="Rettangolo con angoli arrotondati 3">
            <a:extLst>
              <a:ext uri="{FF2B5EF4-FFF2-40B4-BE49-F238E27FC236}">
                <a16:creationId xmlns:a16="http://schemas.microsoft.com/office/drawing/2014/main" id="{CA866FF8-184D-CBDC-B8B3-70E6BDD3CD97}"/>
              </a:ext>
            </a:extLst>
          </p:cNvPr>
          <p:cNvSpPr/>
          <p:nvPr/>
        </p:nvSpPr>
        <p:spPr>
          <a:xfrm>
            <a:off x="1032386" y="2702658"/>
            <a:ext cx="1927123" cy="630050"/>
          </a:xfrm>
          <a:prstGeom prst="roundRect">
            <a:avLst/>
          </a:prstGeom>
          <a:solidFill>
            <a:srgbClr val="203864"/>
          </a:solidFill>
          <a:ln>
            <a:solidFill>
              <a:srgbClr val="203864"/>
            </a:solidFill>
          </a:ln>
          <a:effectLst>
            <a:glow rad="63500">
              <a:schemeClr val="accent1">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it-IT" dirty="0"/>
              <a:t>Choice of the </a:t>
            </a:r>
            <a:r>
              <a:rPr lang="it-IT" dirty="0" err="1"/>
              <a:t>modules</a:t>
            </a:r>
            <a:endParaRPr lang="it-IT" dirty="0"/>
          </a:p>
        </p:txBody>
      </p:sp>
      <p:sp>
        <p:nvSpPr>
          <p:cNvPr id="5" name="Rettangolo con angoli arrotondati 4">
            <a:extLst>
              <a:ext uri="{FF2B5EF4-FFF2-40B4-BE49-F238E27FC236}">
                <a16:creationId xmlns:a16="http://schemas.microsoft.com/office/drawing/2014/main" id="{9A75CD14-1930-3F28-C005-7216A4D093BA}"/>
              </a:ext>
            </a:extLst>
          </p:cNvPr>
          <p:cNvSpPr/>
          <p:nvPr/>
        </p:nvSpPr>
        <p:spPr>
          <a:xfrm>
            <a:off x="1032383" y="3908859"/>
            <a:ext cx="1927123" cy="630050"/>
          </a:xfrm>
          <a:prstGeom prst="roundRect">
            <a:avLst/>
          </a:prstGeom>
          <a:solidFill>
            <a:srgbClr val="203864"/>
          </a:solidFill>
          <a:ln>
            <a:solidFill>
              <a:srgbClr val="203864"/>
            </a:solidFill>
          </a:ln>
          <a:effectLst>
            <a:glow rad="63500">
              <a:schemeClr val="accent1">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it-IT" dirty="0"/>
              <a:t>Module setting</a:t>
            </a:r>
          </a:p>
        </p:txBody>
      </p:sp>
      <p:sp>
        <p:nvSpPr>
          <p:cNvPr id="7" name="Rettangolo con angoli arrotondati 6">
            <a:extLst>
              <a:ext uri="{FF2B5EF4-FFF2-40B4-BE49-F238E27FC236}">
                <a16:creationId xmlns:a16="http://schemas.microsoft.com/office/drawing/2014/main" id="{413DEEA2-713A-E342-7723-9A69ED4166BF}"/>
              </a:ext>
            </a:extLst>
          </p:cNvPr>
          <p:cNvSpPr/>
          <p:nvPr/>
        </p:nvSpPr>
        <p:spPr>
          <a:xfrm>
            <a:off x="1032382" y="5138687"/>
            <a:ext cx="1927123" cy="630050"/>
          </a:xfrm>
          <a:prstGeom prst="roundRect">
            <a:avLst/>
          </a:prstGeom>
          <a:solidFill>
            <a:srgbClr val="203864"/>
          </a:solidFill>
          <a:ln>
            <a:solidFill>
              <a:srgbClr val="203864"/>
            </a:solidFill>
          </a:ln>
          <a:effectLst>
            <a:glow rad="63500">
              <a:schemeClr val="accent1">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it-IT" dirty="0" err="1"/>
              <a:t>Run</a:t>
            </a:r>
            <a:r>
              <a:rPr lang="it-IT" dirty="0"/>
              <a:t> </a:t>
            </a:r>
            <a:r>
              <a:rPr lang="it-IT" dirty="0" err="1"/>
              <a:t>simulation</a:t>
            </a:r>
            <a:endParaRPr lang="it-IT" dirty="0"/>
          </a:p>
        </p:txBody>
      </p:sp>
      <p:cxnSp>
        <p:nvCxnSpPr>
          <p:cNvPr id="10" name="Connettore 2 9">
            <a:extLst>
              <a:ext uri="{FF2B5EF4-FFF2-40B4-BE49-F238E27FC236}">
                <a16:creationId xmlns:a16="http://schemas.microsoft.com/office/drawing/2014/main" id="{778CADA8-DEAA-516D-AB8B-47E2ED0236C4}"/>
              </a:ext>
            </a:extLst>
          </p:cNvPr>
          <p:cNvCxnSpPr>
            <a:cxnSpLocks/>
            <a:endCxn id="4" idx="0"/>
          </p:cNvCxnSpPr>
          <p:nvPr/>
        </p:nvCxnSpPr>
        <p:spPr>
          <a:xfrm flipH="1">
            <a:off x="1995948" y="2112808"/>
            <a:ext cx="1" cy="589850"/>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2" name="Shape 153">
            <a:extLst>
              <a:ext uri="{FF2B5EF4-FFF2-40B4-BE49-F238E27FC236}">
                <a16:creationId xmlns:a16="http://schemas.microsoft.com/office/drawing/2014/main" id="{C2E0EE3D-FE09-F0D6-94C6-B4D169DDE3D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pic>
        <p:nvPicPr>
          <p:cNvPr id="9" name="Immagine 8" descr="Immagine che contiene logo&#10;&#10;Descrizione generata automaticamente">
            <a:extLst>
              <a:ext uri="{FF2B5EF4-FFF2-40B4-BE49-F238E27FC236}">
                <a16:creationId xmlns:a16="http://schemas.microsoft.com/office/drawing/2014/main" id="{AC864437-BF5E-B59C-AEEE-DCEF299DA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378" y="5070238"/>
            <a:ext cx="1475798" cy="906816"/>
          </a:xfrm>
          <a:prstGeom prst="rect">
            <a:avLst/>
          </a:prstGeom>
        </p:spPr>
      </p:pic>
      <p:cxnSp>
        <p:nvCxnSpPr>
          <p:cNvPr id="11" name="Connettore 2 10">
            <a:extLst>
              <a:ext uri="{FF2B5EF4-FFF2-40B4-BE49-F238E27FC236}">
                <a16:creationId xmlns:a16="http://schemas.microsoft.com/office/drawing/2014/main" id="{FC0DEAF2-BA70-3482-38F4-09D0C9F9276C}"/>
              </a:ext>
            </a:extLst>
          </p:cNvPr>
          <p:cNvCxnSpPr>
            <a:cxnSpLocks/>
            <a:stCxn id="7" idx="3"/>
            <a:endCxn id="12" idx="1"/>
          </p:cNvCxnSpPr>
          <p:nvPr/>
        </p:nvCxnSpPr>
        <p:spPr>
          <a:xfrm>
            <a:off x="2959505" y="5453712"/>
            <a:ext cx="757089" cy="4461"/>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pic>
        <p:nvPicPr>
          <p:cNvPr id="19" name="Immagine 18" descr="Immagine che contiene testo, cartello&#10;&#10;Descrizione generata automaticamente">
            <a:extLst>
              <a:ext uri="{FF2B5EF4-FFF2-40B4-BE49-F238E27FC236}">
                <a16:creationId xmlns:a16="http://schemas.microsoft.com/office/drawing/2014/main" id="{175533B8-7EDB-7B08-2717-B655BA1928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5904" y="1127785"/>
            <a:ext cx="1318133" cy="1318133"/>
          </a:xfrm>
          <a:prstGeom prst="rect">
            <a:avLst/>
          </a:prstGeom>
        </p:spPr>
      </p:pic>
      <p:pic>
        <p:nvPicPr>
          <p:cNvPr id="14" name="Immagine 13">
            <a:extLst>
              <a:ext uri="{FF2B5EF4-FFF2-40B4-BE49-F238E27FC236}">
                <a16:creationId xmlns:a16="http://schemas.microsoft.com/office/drawing/2014/main" id="{22F54EAD-F369-2415-F358-F7829B9664A0}"/>
              </a:ext>
            </a:extLst>
          </p:cNvPr>
          <p:cNvPicPr>
            <a:picLocks noChangeAspect="1"/>
          </p:cNvPicPr>
          <p:nvPr/>
        </p:nvPicPr>
        <p:blipFill rotWithShape="1">
          <a:blip r:embed="rId6">
            <a:extLst>
              <a:ext uri="{28A0092B-C50C-407E-A947-70E740481C1C}">
                <a14:useLocalDpi xmlns:a14="http://schemas.microsoft.com/office/drawing/2010/main" val="0"/>
              </a:ext>
            </a:extLst>
          </a:blip>
          <a:srcRect l="3071" t="10816" r="27592" b="6057"/>
          <a:stretch/>
        </p:blipFill>
        <p:spPr>
          <a:xfrm>
            <a:off x="3752821" y="1281878"/>
            <a:ext cx="1587413" cy="1022930"/>
          </a:xfrm>
          <a:prstGeom prst="rect">
            <a:avLst/>
          </a:prstGeom>
        </p:spPr>
      </p:pic>
      <p:cxnSp>
        <p:nvCxnSpPr>
          <p:cNvPr id="16" name="Connettore 2 15">
            <a:extLst>
              <a:ext uri="{FF2B5EF4-FFF2-40B4-BE49-F238E27FC236}">
                <a16:creationId xmlns:a16="http://schemas.microsoft.com/office/drawing/2014/main" id="{B3E92048-A7DB-F38D-1DDD-1F81BC58474A}"/>
              </a:ext>
            </a:extLst>
          </p:cNvPr>
          <p:cNvCxnSpPr>
            <a:cxnSpLocks/>
            <a:stCxn id="3" idx="3"/>
            <a:endCxn id="14" idx="1"/>
          </p:cNvCxnSpPr>
          <p:nvPr/>
        </p:nvCxnSpPr>
        <p:spPr>
          <a:xfrm flipV="1">
            <a:off x="2959510" y="1793343"/>
            <a:ext cx="793311" cy="4440"/>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83E35AE5-7D74-8B1B-AB6D-1E829F560A21}"/>
              </a:ext>
            </a:extLst>
          </p:cNvPr>
          <p:cNvCxnSpPr>
            <a:cxnSpLocks/>
            <a:stCxn id="4" idx="2"/>
            <a:endCxn id="5" idx="0"/>
          </p:cNvCxnSpPr>
          <p:nvPr/>
        </p:nvCxnSpPr>
        <p:spPr>
          <a:xfrm flipH="1">
            <a:off x="1995945" y="3332708"/>
            <a:ext cx="3" cy="576151"/>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36D5693E-D5DF-C64E-3B3D-359B2CD3C018}"/>
              </a:ext>
            </a:extLst>
          </p:cNvPr>
          <p:cNvCxnSpPr>
            <a:cxnSpLocks/>
            <a:stCxn id="5" idx="2"/>
            <a:endCxn id="7" idx="0"/>
          </p:cNvCxnSpPr>
          <p:nvPr/>
        </p:nvCxnSpPr>
        <p:spPr>
          <a:xfrm flipH="1">
            <a:off x="1995944" y="4538909"/>
            <a:ext cx="1" cy="599778"/>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CF5B256-BC11-AD64-FC9E-D58E7DDE47F0}"/>
              </a:ext>
            </a:extLst>
          </p:cNvPr>
          <p:cNvPicPr>
            <a:picLocks noChangeAspect="1"/>
          </p:cNvPicPr>
          <p:nvPr/>
        </p:nvPicPr>
        <p:blipFill rotWithShape="1">
          <a:blip r:embed="rId7">
            <a:extLst>
              <a:ext uri="{28A0092B-C50C-407E-A947-70E740481C1C}">
                <a14:useLocalDpi xmlns:a14="http://schemas.microsoft.com/office/drawing/2010/main" val="0"/>
              </a:ext>
            </a:extLst>
          </a:blip>
          <a:srcRect l="1094" t="23448" r="1791" b="21775"/>
          <a:stretch/>
        </p:blipFill>
        <p:spPr>
          <a:xfrm>
            <a:off x="3752821" y="2792267"/>
            <a:ext cx="6853083" cy="450831"/>
          </a:xfrm>
          <a:prstGeom prst="rect">
            <a:avLst/>
          </a:prstGeom>
        </p:spPr>
      </p:pic>
      <p:cxnSp>
        <p:nvCxnSpPr>
          <p:cNvPr id="17" name="Connettore 2 16">
            <a:extLst>
              <a:ext uri="{FF2B5EF4-FFF2-40B4-BE49-F238E27FC236}">
                <a16:creationId xmlns:a16="http://schemas.microsoft.com/office/drawing/2014/main" id="{9F08C91F-A7C8-013D-254B-1A14C2473AB3}"/>
              </a:ext>
            </a:extLst>
          </p:cNvPr>
          <p:cNvCxnSpPr>
            <a:cxnSpLocks/>
            <a:stCxn id="4" idx="3"/>
            <a:endCxn id="13" idx="1"/>
          </p:cNvCxnSpPr>
          <p:nvPr/>
        </p:nvCxnSpPr>
        <p:spPr>
          <a:xfrm>
            <a:off x="2959509" y="3017683"/>
            <a:ext cx="793312" cy="0"/>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7BBC917E-3172-4069-5425-A9024C966B79}"/>
              </a:ext>
            </a:extLst>
          </p:cNvPr>
          <p:cNvCxnSpPr>
            <a:cxnSpLocks/>
            <a:stCxn id="5" idx="3"/>
            <a:endCxn id="27" idx="1"/>
          </p:cNvCxnSpPr>
          <p:nvPr/>
        </p:nvCxnSpPr>
        <p:spPr>
          <a:xfrm>
            <a:off x="2959506" y="4223884"/>
            <a:ext cx="757088" cy="9927"/>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36CA0229-C09B-8304-2739-4DB353CDAE97}"/>
              </a:ext>
            </a:extLst>
          </p:cNvPr>
          <p:cNvSpPr txBox="1"/>
          <p:nvPr/>
        </p:nvSpPr>
        <p:spPr>
          <a:xfrm>
            <a:off x="3716594" y="4049145"/>
            <a:ext cx="4414683" cy="369332"/>
          </a:xfrm>
          <a:prstGeom prst="rect">
            <a:avLst/>
          </a:prstGeom>
          <a:noFill/>
        </p:spPr>
        <p:txBody>
          <a:bodyPr wrap="square" rtlCol="0">
            <a:spAutoFit/>
          </a:bodyPr>
          <a:lstStyle/>
          <a:p>
            <a:r>
              <a:rPr lang="it-IT" dirty="0" err="1"/>
              <a:t>Parameters</a:t>
            </a:r>
            <a:r>
              <a:rPr lang="it-IT" dirty="0"/>
              <a:t> to </a:t>
            </a:r>
            <a:r>
              <a:rPr lang="it-IT" dirty="0" err="1"/>
              <a:t>perform</a:t>
            </a:r>
            <a:r>
              <a:rPr lang="it-IT" dirty="0"/>
              <a:t> the </a:t>
            </a:r>
            <a:r>
              <a:rPr lang="it-IT" dirty="0" err="1"/>
              <a:t>simulation</a:t>
            </a:r>
            <a:r>
              <a:rPr lang="it-IT" dirty="0"/>
              <a:t> are set</a:t>
            </a:r>
          </a:p>
        </p:txBody>
      </p:sp>
      <p:pic>
        <p:nvPicPr>
          <p:cNvPr id="40" name="Immagine 39" descr="Immagine che contiene testo&#10;&#10;Descrizione generata automaticamente">
            <a:extLst>
              <a:ext uri="{FF2B5EF4-FFF2-40B4-BE49-F238E27FC236}">
                <a16:creationId xmlns:a16="http://schemas.microsoft.com/office/drawing/2014/main" id="{53879BCB-A1E7-1F80-B344-592BF7B76E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2065" y="3523302"/>
            <a:ext cx="2917547" cy="1394952"/>
          </a:xfrm>
          <a:prstGeom prst="rect">
            <a:avLst/>
          </a:prstGeom>
        </p:spPr>
      </p:pic>
      <p:sp>
        <p:nvSpPr>
          <p:cNvPr id="12" name="CasellaDiTesto 11">
            <a:extLst>
              <a:ext uri="{FF2B5EF4-FFF2-40B4-BE49-F238E27FC236}">
                <a16:creationId xmlns:a16="http://schemas.microsoft.com/office/drawing/2014/main" id="{C6CDFF1E-39C7-6762-871E-C9BAA58C2B6E}"/>
              </a:ext>
            </a:extLst>
          </p:cNvPr>
          <p:cNvSpPr txBox="1"/>
          <p:nvPr/>
        </p:nvSpPr>
        <p:spPr>
          <a:xfrm>
            <a:off x="3716594" y="5273507"/>
            <a:ext cx="3696929" cy="369332"/>
          </a:xfrm>
          <a:prstGeom prst="rect">
            <a:avLst/>
          </a:prstGeom>
          <a:noFill/>
        </p:spPr>
        <p:txBody>
          <a:bodyPr wrap="square" rtlCol="0">
            <a:spAutoFit/>
          </a:bodyPr>
          <a:lstStyle/>
          <a:p>
            <a:r>
              <a:rPr lang="it-IT" dirty="0"/>
              <a:t>CFD </a:t>
            </a:r>
            <a:r>
              <a:rPr lang="it-IT" dirty="0" err="1"/>
              <a:t>calculation</a:t>
            </a:r>
            <a:r>
              <a:rPr lang="it-IT" dirty="0"/>
              <a:t> </a:t>
            </a:r>
            <a:r>
              <a:rPr lang="it-IT" dirty="0" err="1"/>
              <a:t>using</a:t>
            </a:r>
            <a:r>
              <a:rPr lang="it-IT" dirty="0"/>
              <a:t> Euler </a:t>
            </a:r>
            <a:r>
              <a:rPr lang="it-IT" dirty="0" err="1"/>
              <a:t>equations</a:t>
            </a:r>
            <a:endParaRPr lang="it-IT" dirty="0"/>
          </a:p>
        </p:txBody>
      </p:sp>
    </p:spTree>
    <p:extLst>
      <p:ext uri="{BB962C8B-B14F-4D97-AF65-F5344CB8AC3E}">
        <p14:creationId xmlns:p14="http://schemas.microsoft.com/office/powerpoint/2010/main" val="2309041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par>
                                <p:cTn id="54" presetID="22" presetClass="entr" presetSubtype="8" fill="hold"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left)">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up)">
                                      <p:cBhvr>
                                        <p:cTn id="61" dur="500"/>
                                        <p:tgtEl>
                                          <p:spTgt spid="3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500" fill="hold"/>
                                        <p:tgtEl>
                                          <p:spTgt spid="7"/>
                                        </p:tgtEl>
                                        <p:attrNameLst>
                                          <p:attrName>ppt_w</p:attrName>
                                        </p:attrNameLst>
                                      </p:cBhvr>
                                      <p:tavLst>
                                        <p:tav tm="0">
                                          <p:val>
                                            <p:fltVal val="0"/>
                                          </p:val>
                                        </p:tav>
                                        <p:tav tm="100000">
                                          <p:val>
                                            <p:strVal val="#ppt_w"/>
                                          </p:val>
                                        </p:tav>
                                      </p:tavLst>
                                    </p:anim>
                                    <p:anim calcmode="lin" valueType="num">
                                      <p:cBhvr>
                                        <p:cTn id="65" dur="500" fill="hold"/>
                                        <p:tgtEl>
                                          <p:spTgt spid="7"/>
                                        </p:tgtEl>
                                        <p:attrNameLst>
                                          <p:attrName>ppt_h</p:attrName>
                                        </p:attrNameLst>
                                      </p:cBhvr>
                                      <p:tavLst>
                                        <p:tav tm="0">
                                          <p:val>
                                            <p:fltVal val="0"/>
                                          </p:val>
                                        </p:tav>
                                        <p:tav tm="100000">
                                          <p:val>
                                            <p:strVal val="#ppt_h"/>
                                          </p:val>
                                        </p:tav>
                                      </p:tavLst>
                                    </p:anim>
                                    <p:animEffect transition="in" filter="fade">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2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15</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mc:AlternateContent xmlns:mc="http://schemas.openxmlformats.org/markup-compatibility/2006" xmlns:pslz="http://schemas.microsoft.com/office/powerpoint/2016/slidezoom">
        <mc:Choice Requires="pslz">
          <p:graphicFrame>
            <p:nvGraphicFramePr>
              <p:cNvPr id="11" name="Anteprima della diapositiva 10">
                <a:extLst>
                  <a:ext uri="{FF2B5EF4-FFF2-40B4-BE49-F238E27FC236}">
                    <a16:creationId xmlns:a16="http://schemas.microsoft.com/office/drawing/2014/main" id="{714F9FB0-54F7-9DDE-D08C-0BB6AB87E599}"/>
                  </a:ext>
                </a:extLst>
              </p:cNvPr>
              <p:cNvGraphicFramePr>
                <a:graphicFrameLocks noChangeAspect="1"/>
              </p:cNvGraphicFramePr>
              <p:nvPr/>
            </p:nvGraphicFramePr>
            <p:xfrm>
              <a:off x="236508" y="2857656"/>
              <a:ext cx="3573888" cy="2010312"/>
            </p:xfrm>
            <a:graphic>
              <a:graphicData uri="http://schemas.microsoft.com/office/powerpoint/2016/slidezoom">
                <pslz:sldZm>
                  <pslz:sldZmObj sldId="324" cId="3296288813">
                    <pslz:zmPr id="{80F3298D-D0BD-4C75-B5F4-FA636CB0EFF4}" returnToParent="0" transitionDur="1000">
                      <p166:blipFill xmlns:p166="http://schemas.microsoft.com/office/powerpoint/2016/6/main">
                        <a:blip r:embed="rId4"/>
                        <a:stretch>
                          <a:fillRect/>
                        </a:stretch>
                      </p166:blipFill>
                      <p166:spPr xmlns:p166="http://schemas.microsoft.com/office/powerpoint/2016/6/main">
                        <a:xfrm>
                          <a:off x="0" y="0"/>
                          <a:ext cx="3573888" cy="2010312"/>
                        </a:xfrm>
                        <a:prstGeom prst="rect">
                          <a:avLst/>
                        </a:prstGeom>
                        <a:ln w="3175">
                          <a:solidFill>
                            <a:prstClr val="ltGray"/>
                          </a:solidFill>
                        </a:ln>
                      </p166:spPr>
                    </pslz:zmPr>
                  </pslz:sldZmObj>
                </pslz:sldZm>
              </a:graphicData>
            </a:graphic>
          </p:graphicFrame>
        </mc:Choice>
        <mc:Fallback xmlns="">
          <p:pic>
            <p:nvPicPr>
              <p:cNvPr id="11" name="Anteprima della diapositiva 10">
                <a:hlinkClick r:id="rId5" action="ppaction://hlinksldjump"/>
                <a:extLst>
                  <a:ext uri="{FF2B5EF4-FFF2-40B4-BE49-F238E27FC236}">
                    <a16:creationId xmlns:a16="http://schemas.microsoft.com/office/drawing/2014/main" id="{714F9FB0-54F7-9DDE-D08C-0BB6AB87E599}"/>
                  </a:ext>
                </a:extLst>
              </p:cNvPr>
              <p:cNvPicPr>
                <a:picLocks noGrp="1" noRot="1" noChangeAspect="1" noMove="1" noResize="1" noEditPoints="1" noAdjustHandles="1" noChangeArrowheads="1" noChangeShapeType="1"/>
              </p:cNvPicPr>
              <p:nvPr/>
            </p:nvPicPr>
            <p:blipFill>
              <a:blip r:embed="rId6"/>
              <a:stretch>
                <a:fillRect/>
              </a:stretch>
            </p:blipFill>
            <p:spPr>
              <a:xfrm>
                <a:off x="236508" y="2857656"/>
                <a:ext cx="3573888" cy="201031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Anteprima della diapositiva 12">
                <a:extLst>
                  <a:ext uri="{FF2B5EF4-FFF2-40B4-BE49-F238E27FC236}">
                    <a16:creationId xmlns:a16="http://schemas.microsoft.com/office/drawing/2014/main" id="{8D2E341E-A6D2-708B-3286-E0015D07182C}"/>
                  </a:ext>
                </a:extLst>
              </p:cNvPr>
              <p:cNvGraphicFramePr>
                <a:graphicFrameLocks noChangeAspect="1"/>
              </p:cNvGraphicFramePr>
              <p:nvPr/>
            </p:nvGraphicFramePr>
            <p:xfrm>
              <a:off x="4311039" y="2857656"/>
              <a:ext cx="3573888" cy="2010312"/>
            </p:xfrm>
            <a:graphic>
              <a:graphicData uri="http://schemas.microsoft.com/office/powerpoint/2016/slidezoom">
                <pslz:sldZm>
                  <pslz:sldZmObj sldId="320" cId="1379254243">
                    <pslz:zmPr id="{E251379B-C852-4978-97AA-4B6EC3076EE3}" returnToParent="0" transitionDur="1000">
                      <p166:blipFill xmlns:p166="http://schemas.microsoft.com/office/powerpoint/2016/6/main">
                        <a:blip r:embed="rId7"/>
                        <a:stretch>
                          <a:fillRect/>
                        </a:stretch>
                      </p166:blipFill>
                      <p166:spPr xmlns:p166="http://schemas.microsoft.com/office/powerpoint/2016/6/main">
                        <a:xfrm>
                          <a:off x="0" y="0"/>
                          <a:ext cx="3573888" cy="2010312"/>
                        </a:xfrm>
                        <a:prstGeom prst="rect">
                          <a:avLst/>
                        </a:prstGeom>
                        <a:ln w="3175">
                          <a:solidFill>
                            <a:prstClr val="ltGray"/>
                          </a:solidFill>
                        </a:ln>
                      </p166:spPr>
                    </pslz:zmPr>
                  </pslz:sldZmObj>
                </pslz:sldZm>
              </a:graphicData>
            </a:graphic>
          </p:graphicFrame>
        </mc:Choice>
        <mc:Fallback xmlns="">
          <p:pic>
            <p:nvPicPr>
              <p:cNvPr id="13" name="Anteprima della diapositiva 12">
                <a:hlinkClick r:id="rId8" action="ppaction://hlinksldjump"/>
                <a:extLst>
                  <a:ext uri="{FF2B5EF4-FFF2-40B4-BE49-F238E27FC236}">
                    <a16:creationId xmlns:a16="http://schemas.microsoft.com/office/drawing/2014/main" id="{8D2E341E-A6D2-708B-3286-E0015D07182C}"/>
                  </a:ext>
                </a:extLst>
              </p:cNvPr>
              <p:cNvPicPr>
                <a:picLocks noGrp="1" noRot="1" noChangeAspect="1" noMove="1" noResize="1" noEditPoints="1" noAdjustHandles="1" noChangeArrowheads="1" noChangeShapeType="1"/>
              </p:cNvPicPr>
              <p:nvPr/>
            </p:nvPicPr>
            <p:blipFill>
              <a:blip r:embed="rId9"/>
              <a:stretch>
                <a:fillRect/>
              </a:stretch>
            </p:blipFill>
            <p:spPr>
              <a:xfrm>
                <a:off x="4311039" y="2857656"/>
                <a:ext cx="3573888" cy="2010312"/>
              </a:xfrm>
              <a:prstGeom prst="rect">
                <a:avLst/>
              </a:prstGeom>
              <a:ln w="3175">
                <a:solidFill>
                  <a:prstClr val="ltGray"/>
                </a:solidFill>
              </a:ln>
            </p:spPr>
          </p:pic>
        </mc:Fallback>
      </mc:AlternateContent>
      <p:sp>
        <p:nvSpPr>
          <p:cNvPr id="2" name="CasellaDiTesto 1">
            <a:extLst>
              <a:ext uri="{FF2B5EF4-FFF2-40B4-BE49-F238E27FC236}">
                <a16:creationId xmlns:a16="http://schemas.microsoft.com/office/drawing/2014/main" id="{A8508451-9EF7-6C97-CAFE-6B318EC08BB6}"/>
              </a:ext>
            </a:extLst>
          </p:cNvPr>
          <p:cNvSpPr txBox="1"/>
          <p:nvPr/>
        </p:nvSpPr>
        <p:spPr>
          <a:xfrm>
            <a:off x="4949240" y="1690637"/>
            <a:ext cx="2211311" cy="523220"/>
          </a:xfrm>
          <a:prstGeom prst="rect">
            <a:avLst/>
          </a:prstGeom>
          <a:noFill/>
        </p:spPr>
        <p:txBody>
          <a:bodyPr wrap="none" rtlCol="0">
            <a:spAutoFit/>
          </a:bodyPr>
          <a:lstStyle/>
          <a:p>
            <a:r>
              <a:rPr lang="it-IT" sz="2800" dirty="0"/>
              <a:t>VALIDATION</a:t>
            </a:r>
          </a:p>
        </p:txBody>
      </p:sp>
      <mc:AlternateContent xmlns:mc="http://schemas.openxmlformats.org/markup-compatibility/2006" xmlns:pslz="http://schemas.microsoft.com/office/powerpoint/2016/slidezoom">
        <mc:Choice Requires="pslz">
          <p:graphicFrame>
            <p:nvGraphicFramePr>
              <p:cNvPr id="5" name="Anteprima della diapositiva 4">
                <a:extLst>
                  <a:ext uri="{FF2B5EF4-FFF2-40B4-BE49-F238E27FC236}">
                    <a16:creationId xmlns:a16="http://schemas.microsoft.com/office/drawing/2014/main" id="{73DCEE77-EB38-8EC1-8201-609DA546F694}"/>
                  </a:ext>
                </a:extLst>
              </p:cNvPr>
              <p:cNvGraphicFramePr>
                <a:graphicFrameLocks noChangeAspect="1"/>
              </p:cNvGraphicFramePr>
              <p:nvPr/>
            </p:nvGraphicFramePr>
            <p:xfrm>
              <a:off x="8381602" y="2857656"/>
              <a:ext cx="3573888" cy="2010312"/>
            </p:xfrm>
            <a:graphic>
              <a:graphicData uri="http://schemas.microsoft.com/office/powerpoint/2016/slidezoom">
                <pslz:sldZm>
                  <pslz:sldZmObj sldId="293" cId="2901891618">
                    <pslz:zmPr id="{F9FE6304-4158-4948-A1BB-3CC910412307}" returnToParent="0" transitionDur="1000">
                      <p166:blipFill xmlns:p166="http://schemas.microsoft.com/office/powerpoint/2016/6/main">
                        <a:blip r:embed="rId10"/>
                        <a:stretch>
                          <a:fillRect/>
                        </a:stretch>
                      </p166:blipFill>
                      <p166:spPr xmlns:p166="http://schemas.microsoft.com/office/powerpoint/2016/6/main">
                        <a:xfrm>
                          <a:off x="0" y="0"/>
                          <a:ext cx="3573888" cy="2010312"/>
                        </a:xfrm>
                        <a:prstGeom prst="rect">
                          <a:avLst/>
                        </a:prstGeom>
                        <a:ln w="3175">
                          <a:solidFill>
                            <a:prstClr val="ltGray"/>
                          </a:solidFill>
                        </a:ln>
                      </p166:spPr>
                    </pslz:zmPr>
                  </pslz:sldZmObj>
                </pslz:sldZm>
              </a:graphicData>
            </a:graphic>
          </p:graphicFrame>
        </mc:Choice>
        <mc:Fallback xmlns="">
          <p:pic>
            <p:nvPicPr>
              <p:cNvPr id="5" name="Anteprima della diapositiva 4">
                <a:hlinkClick r:id="rId11" action="ppaction://hlinksldjump"/>
                <a:extLst>
                  <a:ext uri="{FF2B5EF4-FFF2-40B4-BE49-F238E27FC236}">
                    <a16:creationId xmlns:a16="http://schemas.microsoft.com/office/drawing/2014/main" id="{73DCEE77-EB38-8EC1-8201-609DA546F694}"/>
                  </a:ext>
                </a:extLst>
              </p:cNvPr>
              <p:cNvPicPr>
                <a:picLocks noGrp="1" noRot="1" noChangeAspect="1" noMove="1" noResize="1" noEditPoints="1" noAdjustHandles="1" noChangeArrowheads="1" noChangeShapeType="1"/>
              </p:cNvPicPr>
              <p:nvPr/>
            </p:nvPicPr>
            <p:blipFill>
              <a:blip r:embed="rId12"/>
              <a:stretch>
                <a:fillRect/>
              </a:stretch>
            </p:blipFill>
            <p:spPr>
              <a:xfrm>
                <a:off x="8381602" y="2857656"/>
                <a:ext cx="3573888" cy="2010312"/>
              </a:xfrm>
              <a:prstGeom prst="rect">
                <a:avLst/>
              </a:prstGeom>
              <a:ln w="3175">
                <a:solidFill>
                  <a:prstClr val="ltGray"/>
                </a:solidFill>
              </a:ln>
            </p:spPr>
          </p:pic>
        </mc:Fallback>
      </mc:AlternateContent>
    </p:spTree>
    <p:extLst>
      <p:ext uri="{BB962C8B-B14F-4D97-AF65-F5344CB8AC3E}">
        <p14:creationId xmlns:p14="http://schemas.microsoft.com/office/powerpoint/2010/main" val="902827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16</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4" name="Segnaposto contenuto 1">
            <a:extLst>
              <a:ext uri="{FF2B5EF4-FFF2-40B4-BE49-F238E27FC236}">
                <a16:creationId xmlns:a16="http://schemas.microsoft.com/office/drawing/2014/main" id="{979A48E0-F270-6DED-C8C1-AABBABB11981}"/>
              </a:ext>
            </a:extLst>
          </p:cNvPr>
          <p:cNvSpPr txBox="1">
            <a:spLocks/>
          </p:cNvSpPr>
          <p:nvPr/>
        </p:nvSpPr>
        <p:spPr>
          <a:xfrm>
            <a:off x="381847" y="1384293"/>
            <a:ext cx="1800913" cy="455459"/>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a:t>Test case 1</a:t>
            </a:r>
          </a:p>
        </p:txBody>
      </p:sp>
      <p:pic>
        <p:nvPicPr>
          <p:cNvPr id="20" name="Immagine 19" descr="Immagine che contiene antenna&#10;&#10;Descrizione generata automaticamente">
            <a:extLst>
              <a:ext uri="{FF2B5EF4-FFF2-40B4-BE49-F238E27FC236}">
                <a16:creationId xmlns:a16="http://schemas.microsoft.com/office/drawing/2014/main" id="{0EB85E8F-56A4-6D87-63C7-0B2AB529BA7A}"/>
              </a:ext>
            </a:extLst>
          </p:cNvPr>
          <p:cNvPicPr>
            <a:picLocks noChangeAspect="1"/>
          </p:cNvPicPr>
          <p:nvPr/>
        </p:nvPicPr>
        <p:blipFill rotWithShape="1">
          <a:blip r:embed="rId4">
            <a:extLst>
              <a:ext uri="{28A0092B-C50C-407E-A947-70E740481C1C}">
                <a14:useLocalDpi xmlns:a14="http://schemas.microsoft.com/office/drawing/2010/main" val="0"/>
              </a:ext>
            </a:extLst>
          </a:blip>
          <a:srcRect l="5328" t="8035" r="2044" b="9586"/>
          <a:stretch/>
        </p:blipFill>
        <p:spPr>
          <a:xfrm>
            <a:off x="381846" y="2144123"/>
            <a:ext cx="5840361" cy="2703871"/>
          </a:xfrm>
          <a:prstGeom prst="rect">
            <a:avLst/>
          </a:prstGeom>
        </p:spPr>
      </p:pic>
      <p:graphicFrame>
        <p:nvGraphicFramePr>
          <p:cNvPr id="2" name="Tabella 4">
            <a:extLst>
              <a:ext uri="{FF2B5EF4-FFF2-40B4-BE49-F238E27FC236}">
                <a16:creationId xmlns:a16="http://schemas.microsoft.com/office/drawing/2014/main" id="{AA615BA8-1B52-7472-95A2-3B7DBB371F8A}"/>
              </a:ext>
            </a:extLst>
          </p:cNvPr>
          <p:cNvGraphicFramePr>
            <a:graphicFrameLocks noGrp="1"/>
          </p:cNvGraphicFramePr>
          <p:nvPr>
            <p:extLst>
              <p:ext uri="{D42A27DB-BD31-4B8C-83A1-F6EECF244321}">
                <p14:modId xmlns:p14="http://schemas.microsoft.com/office/powerpoint/2010/main" val="2549803881"/>
              </p:ext>
            </p:extLst>
          </p:nvPr>
        </p:nvGraphicFramePr>
        <p:xfrm>
          <a:off x="6832882" y="1034144"/>
          <a:ext cx="5122608" cy="2219958"/>
        </p:xfrm>
        <a:graphic>
          <a:graphicData uri="http://schemas.openxmlformats.org/drawingml/2006/table">
            <a:tbl>
              <a:tblPr firstRow="1" bandRow="1">
                <a:tableStyleId>{5C22544A-7EE6-4342-B048-85BDC9FD1C3A}</a:tableStyleId>
              </a:tblPr>
              <a:tblGrid>
                <a:gridCol w="2219991">
                  <a:extLst>
                    <a:ext uri="{9D8B030D-6E8A-4147-A177-3AD203B41FA5}">
                      <a16:colId xmlns:a16="http://schemas.microsoft.com/office/drawing/2014/main" val="3753210298"/>
                    </a:ext>
                  </a:extLst>
                </a:gridCol>
                <a:gridCol w="1217824">
                  <a:extLst>
                    <a:ext uri="{9D8B030D-6E8A-4147-A177-3AD203B41FA5}">
                      <a16:colId xmlns:a16="http://schemas.microsoft.com/office/drawing/2014/main" val="1187132517"/>
                    </a:ext>
                  </a:extLst>
                </a:gridCol>
                <a:gridCol w="1684793">
                  <a:extLst>
                    <a:ext uri="{9D8B030D-6E8A-4147-A177-3AD203B41FA5}">
                      <a16:colId xmlns:a16="http://schemas.microsoft.com/office/drawing/2014/main" val="3590245044"/>
                    </a:ext>
                  </a:extLst>
                </a:gridCol>
              </a:tblGrid>
              <a:tr h="369993">
                <a:tc>
                  <a:txBody>
                    <a:bodyPr/>
                    <a:lstStyle/>
                    <a:p>
                      <a:pPr algn="ctr"/>
                      <a:endParaRPr lang="it-IT" dirty="0"/>
                    </a:p>
                  </a:txBody>
                  <a:tcPr anchor="ctr">
                    <a:solidFill>
                      <a:srgbClr val="203864"/>
                    </a:solidFill>
                  </a:tcPr>
                </a:tc>
                <a:tc>
                  <a:txBody>
                    <a:bodyPr/>
                    <a:lstStyle/>
                    <a:p>
                      <a:pPr algn="ctr"/>
                      <a:r>
                        <a:rPr lang="it-IT" dirty="0"/>
                        <a:t>Data</a:t>
                      </a:r>
                    </a:p>
                  </a:txBody>
                  <a:tcPr anchor="ctr">
                    <a:solidFill>
                      <a:srgbClr val="203864"/>
                    </a:solidFill>
                  </a:tcPr>
                </a:tc>
                <a:tc>
                  <a:txBody>
                    <a:bodyPr/>
                    <a:lstStyle/>
                    <a:p>
                      <a:pPr algn="ctr"/>
                      <a:r>
                        <a:rPr lang="it-IT"/>
                        <a:t>U.o.M.</a:t>
                      </a:r>
                      <a:endParaRPr lang="it-IT" dirty="0"/>
                    </a:p>
                  </a:txBody>
                  <a:tcPr anchor="ctr">
                    <a:solidFill>
                      <a:srgbClr val="203864"/>
                    </a:solidFill>
                  </a:tcPr>
                </a:tc>
                <a:extLst>
                  <a:ext uri="{0D108BD9-81ED-4DB2-BD59-A6C34878D82A}">
                    <a16:rowId xmlns:a16="http://schemas.microsoft.com/office/drawing/2014/main" val="428735605"/>
                  </a:ext>
                </a:extLst>
              </a:tr>
              <a:tr h="369993">
                <a:tc>
                  <a:txBody>
                    <a:bodyPr/>
                    <a:lstStyle/>
                    <a:p>
                      <a:pPr algn="ctr"/>
                      <a:r>
                        <a:rPr lang="it-IT" dirty="0"/>
                        <a:t>Cruise Mach </a:t>
                      </a:r>
                      <a:r>
                        <a:rPr lang="it-IT" dirty="0" err="1"/>
                        <a:t>number</a:t>
                      </a:r>
                      <a:endParaRPr lang="it-IT" dirty="0"/>
                    </a:p>
                  </a:txBody>
                  <a:tcPr anchor="ctr"/>
                </a:tc>
                <a:tc>
                  <a:txBody>
                    <a:bodyPr/>
                    <a:lstStyle/>
                    <a:p>
                      <a:pPr algn="ctr"/>
                      <a:r>
                        <a:rPr lang="it-IT" dirty="0"/>
                        <a:t>0.56</a:t>
                      </a:r>
                    </a:p>
                  </a:txBody>
                  <a:tcPr anchor="ctr"/>
                </a:tc>
                <a:tc>
                  <a:txBody>
                    <a:bodyPr/>
                    <a:lstStyle/>
                    <a:p>
                      <a:pPr algn="ctr"/>
                      <a:r>
                        <a:rPr lang="it-IT"/>
                        <a:t>[ / ]</a:t>
                      </a:r>
                    </a:p>
                  </a:txBody>
                  <a:tcPr anchor="ctr"/>
                </a:tc>
                <a:extLst>
                  <a:ext uri="{0D108BD9-81ED-4DB2-BD59-A6C34878D82A}">
                    <a16:rowId xmlns:a16="http://schemas.microsoft.com/office/drawing/2014/main" val="408835203"/>
                  </a:ext>
                </a:extLst>
              </a:tr>
              <a:tr h="369993">
                <a:tc>
                  <a:txBody>
                    <a:bodyPr/>
                    <a:lstStyle/>
                    <a:p>
                      <a:pPr algn="ctr"/>
                      <a:r>
                        <a:rPr lang="it-IT" dirty="0" err="1"/>
                        <a:t>Rotational</a:t>
                      </a:r>
                      <a:r>
                        <a:rPr lang="it-IT" dirty="0"/>
                        <a:t> </a:t>
                      </a:r>
                      <a:r>
                        <a:rPr lang="it-IT" dirty="0" err="1"/>
                        <a:t>velocity</a:t>
                      </a:r>
                      <a:endParaRPr lang="it-IT" dirty="0"/>
                    </a:p>
                  </a:txBody>
                  <a:tcPr anchor="ctr"/>
                </a:tc>
                <a:tc>
                  <a:txBody>
                    <a:bodyPr/>
                    <a:lstStyle/>
                    <a:p>
                      <a:pPr algn="ctr"/>
                      <a:r>
                        <a:rPr lang="it-IT" dirty="0"/>
                        <a:t>13.53</a:t>
                      </a:r>
                    </a:p>
                  </a:txBody>
                  <a:tcPr anchor="ctr"/>
                </a:tc>
                <a:tc>
                  <a:txBody>
                    <a:bodyPr/>
                    <a:lstStyle/>
                    <a:p>
                      <a:pPr algn="ctr"/>
                      <a:r>
                        <a:rPr lang="it-IT" dirty="0"/>
                        <a:t>[1/s]</a:t>
                      </a:r>
                    </a:p>
                  </a:txBody>
                  <a:tcPr anchor="ctr"/>
                </a:tc>
                <a:extLst>
                  <a:ext uri="{0D108BD9-81ED-4DB2-BD59-A6C34878D82A}">
                    <a16:rowId xmlns:a16="http://schemas.microsoft.com/office/drawing/2014/main" val="3942268010"/>
                  </a:ext>
                </a:extLst>
              </a:tr>
              <a:tr h="369993">
                <a:tc>
                  <a:txBody>
                    <a:bodyPr/>
                    <a:lstStyle/>
                    <a:p>
                      <a:pPr algn="ctr"/>
                      <a:r>
                        <a:rPr lang="it-IT" dirty="0" err="1"/>
                        <a:t>Thrust</a:t>
                      </a:r>
                      <a:endParaRPr lang="it-IT" dirty="0"/>
                    </a:p>
                  </a:txBody>
                  <a:tcPr anchor="ctr"/>
                </a:tc>
                <a:tc>
                  <a:txBody>
                    <a:bodyPr/>
                    <a:lstStyle/>
                    <a:p>
                      <a:pPr algn="ctr"/>
                      <a:r>
                        <a:rPr lang="it-IT" dirty="0"/>
                        <a:t>25600</a:t>
                      </a:r>
                    </a:p>
                  </a:txBody>
                  <a:tcPr anchor="ctr"/>
                </a:tc>
                <a:tc>
                  <a:txBody>
                    <a:bodyPr/>
                    <a:lstStyle/>
                    <a:p>
                      <a:pPr algn="ctr"/>
                      <a:r>
                        <a:rPr lang="it-IT" dirty="0"/>
                        <a:t>[N]</a:t>
                      </a:r>
                    </a:p>
                  </a:txBody>
                  <a:tcPr anchor="ctr"/>
                </a:tc>
                <a:extLst>
                  <a:ext uri="{0D108BD9-81ED-4DB2-BD59-A6C34878D82A}">
                    <a16:rowId xmlns:a16="http://schemas.microsoft.com/office/drawing/2014/main" val="3380164314"/>
                  </a:ext>
                </a:extLst>
              </a:tr>
              <a:tr h="369993">
                <a:tc>
                  <a:txBody>
                    <a:bodyPr/>
                    <a:lstStyle/>
                    <a:p>
                      <a:pPr algn="ctr"/>
                      <a:r>
                        <a:rPr lang="it-IT" dirty="0" err="1"/>
                        <a:t>Altitude</a:t>
                      </a:r>
                      <a:endParaRPr lang="it-IT" dirty="0"/>
                    </a:p>
                  </a:txBody>
                  <a:tcPr anchor="ctr"/>
                </a:tc>
                <a:tc>
                  <a:txBody>
                    <a:bodyPr/>
                    <a:lstStyle/>
                    <a:p>
                      <a:pPr algn="ctr"/>
                      <a:r>
                        <a:rPr lang="it-IT" dirty="0"/>
                        <a:t>0</a:t>
                      </a:r>
                    </a:p>
                  </a:txBody>
                  <a:tcPr anchor="ctr"/>
                </a:tc>
                <a:tc>
                  <a:txBody>
                    <a:bodyPr/>
                    <a:lstStyle/>
                    <a:p>
                      <a:pPr algn="ctr"/>
                      <a:r>
                        <a:rPr lang="it-IT" dirty="0"/>
                        <a:t>[m]</a:t>
                      </a:r>
                    </a:p>
                  </a:txBody>
                  <a:tcPr anchor="ctr"/>
                </a:tc>
                <a:extLst>
                  <a:ext uri="{0D108BD9-81ED-4DB2-BD59-A6C34878D82A}">
                    <a16:rowId xmlns:a16="http://schemas.microsoft.com/office/drawing/2014/main" val="3925117882"/>
                  </a:ext>
                </a:extLst>
              </a:tr>
              <a:tr h="369993">
                <a:tc>
                  <a:txBody>
                    <a:bodyPr/>
                    <a:lstStyle/>
                    <a:p>
                      <a:pPr algn="ctr"/>
                      <a:r>
                        <a:rPr lang="it-IT" dirty="0"/>
                        <a:t>Propeller </a:t>
                      </a:r>
                      <a:r>
                        <a:rPr lang="it-IT" dirty="0" err="1"/>
                        <a:t>radius</a:t>
                      </a:r>
                      <a:endParaRPr lang="it-IT" dirty="0"/>
                    </a:p>
                  </a:txBody>
                  <a:tcPr anchor="ctr"/>
                </a:tc>
                <a:tc>
                  <a:txBody>
                    <a:bodyPr/>
                    <a:lstStyle/>
                    <a:p>
                      <a:pPr algn="ctr"/>
                      <a:r>
                        <a:rPr lang="it-IT" dirty="0"/>
                        <a:t>2.5</a:t>
                      </a:r>
                    </a:p>
                  </a:txBody>
                  <a:tcPr anchor="ctr"/>
                </a:tc>
                <a:tc>
                  <a:txBody>
                    <a:bodyPr/>
                    <a:lstStyle/>
                    <a:p>
                      <a:pPr algn="ctr"/>
                      <a:r>
                        <a:rPr lang="it-IT" dirty="0"/>
                        <a:t>[m]</a:t>
                      </a:r>
                    </a:p>
                  </a:txBody>
                  <a:tcPr anchor="ctr"/>
                </a:tc>
                <a:extLst>
                  <a:ext uri="{0D108BD9-81ED-4DB2-BD59-A6C34878D82A}">
                    <a16:rowId xmlns:a16="http://schemas.microsoft.com/office/drawing/2014/main" val="271513665"/>
                  </a:ext>
                </a:extLst>
              </a:tr>
            </a:tbl>
          </a:graphicData>
        </a:graphic>
      </p:graphicFrame>
      <p:sp>
        <p:nvSpPr>
          <p:cNvPr id="5" name="Freccia a destra 4">
            <a:extLst>
              <a:ext uri="{FF2B5EF4-FFF2-40B4-BE49-F238E27FC236}">
                <a16:creationId xmlns:a16="http://schemas.microsoft.com/office/drawing/2014/main" id="{A118EF0F-9E58-8D2B-D9E8-567F76E5E598}"/>
              </a:ext>
            </a:extLst>
          </p:cNvPr>
          <p:cNvSpPr/>
          <p:nvPr/>
        </p:nvSpPr>
        <p:spPr>
          <a:xfrm>
            <a:off x="2500698" y="1508136"/>
            <a:ext cx="1602658" cy="202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5BE2C770-D767-89BB-7C77-642E1EC083F3}"/>
              </a:ext>
            </a:extLst>
          </p:cNvPr>
          <p:cNvSpPr txBox="1"/>
          <p:nvPr/>
        </p:nvSpPr>
        <p:spPr>
          <a:xfrm>
            <a:off x="4421294" y="1384293"/>
            <a:ext cx="1496277" cy="461665"/>
          </a:xfrm>
          <a:prstGeom prst="rect">
            <a:avLst/>
          </a:prstGeom>
          <a:noFill/>
        </p:spPr>
        <p:txBody>
          <a:bodyPr wrap="square" rtlCol="0">
            <a:spAutoFit/>
          </a:bodyPr>
          <a:lstStyle/>
          <a:p>
            <a:r>
              <a:rPr lang="it-IT" sz="2400" dirty="0" err="1"/>
              <a:t>Validation</a:t>
            </a:r>
            <a:endParaRPr lang="it-IT" dirty="0"/>
          </a:p>
        </p:txBody>
      </p:sp>
      <p:sp>
        <p:nvSpPr>
          <p:cNvPr id="10" name="CasellaDiTesto 9">
            <a:extLst>
              <a:ext uri="{FF2B5EF4-FFF2-40B4-BE49-F238E27FC236}">
                <a16:creationId xmlns:a16="http://schemas.microsoft.com/office/drawing/2014/main" id="{8F26766B-DF19-67CF-7C04-66CE3403CFB1}"/>
              </a:ext>
            </a:extLst>
          </p:cNvPr>
          <p:cNvSpPr txBox="1"/>
          <p:nvPr/>
        </p:nvSpPr>
        <p:spPr>
          <a:xfrm>
            <a:off x="6420465" y="3404469"/>
            <a:ext cx="5673212" cy="1015663"/>
          </a:xfrm>
          <a:prstGeom prst="rect">
            <a:avLst/>
          </a:prstGeom>
          <a:noFill/>
        </p:spPr>
        <p:txBody>
          <a:bodyPr wrap="square" rtlCol="0">
            <a:spAutoFit/>
          </a:bodyPr>
          <a:lstStyle/>
          <a:p>
            <a:r>
              <a:rPr lang="en-US" sz="2000" dirty="0"/>
              <a:t>Semi-infinite spinner test case available on SU2, this geometry with its mesh was used to validate the data generated by </a:t>
            </a:r>
            <a:r>
              <a:rPr lang="en-US" sz="2000" dirty="0" err="1"/>
              <a:t>CEASIOMpy</a:t>
            </a:r>
            <a:r>
              <a:rPr lang="en-US" sz="2000" dirty="0"/>
              <a:t>.</a:t>
            </a:r>
            <a:endParaRPr lang="it-IT" sz="2000" dirty="0"/>
          </a:p>
        </p:txBody>
      </p:sp>
      <p:sp>
        <p:nvSpPr>
          <p:cNvPr id="11" name="CasellaDiTesto 10">
            <a:extLst>
              <a:ext uri="{FF2B5EF4-FFF2-40B4-BE49-F238E27FC236}">
                <a16:creationId xmlns:a16="http://schemas.microsoft.com/office/drawing/2014/main" id="{F0164E27-943C-4951-A9E7-6B9AF3CD7315}"/>
              </a:ext>
            </a:extLst>
          </p:cNvPr>
          <p:cNvSpPr txBox="1"/>
          <p:nvPr/>
        </p:nvSpPr>
        <p:spPr>
          <a:xfrm>
            <a:off x="381846" y="5181600"/>
            <a:ext cx="11573644" cy="707886"/>
          </a:xfrm>
          <a:prstGeom prst="rect">
            <a:avLst/>
          </a:prstGeom>
          <a:noFill/>
        </p:spPr>
        <p:txBody>
          <a:bodyPr wrap="square" rtlCol="0">
            <a:spAutoFit/>
          </a:bodyPr>
          <a:lstStyle/>
          <a:p>
            <a:r>
              <a:rPr lang="en-US" sz="2000" dirty="0"/>
              <a:t>The test case used in the validation is freely available on the SU2 website and has been provided by the University of Naples in collaboration with CIRA (Centro </a:t>
            </a:r>
            <a:r>
              <a:rPr lang="en-US" sz="2000" dirty="0" err="1"/>
              <a:t>Italiano</a:t>
            </a:r>
            <a:r>
              <a:rPr lang="en-US" sz="2000" dirty="0"/>
              <a:t> </a:t>
            </a:r>
            <a:r>
              <a:rPr lang="en-US" sz="2000" dirty="0" err="1"/>
              <a:t>Ricerche</a:t>
            </a:r>
            <a:r>
              <a:rPr lang="en-US" sz="2000" dirty="0"/>
              <a:t> </a:t>
            </a:r>
            <a:r>
              <a:rPr lang="en-US" sz="2000" dirty="0" err="1"/>
              <a:t>Aerospaziali</a:t>
            </a:r>
            <a:r>
              <a:rPr lang="en-US" sz="2000" dirty="0"/>
              <a:t>).</a:t>
            </a:r>
            <a:endParaRPr lang="it-IT" sz="2000" dirty="0"/>
          </a:p>
        </p:txBody>
      </p:sp>
    </p:spTree>
    <p:extLst>
      <p:ext uri="{BB962C8B-B14F-4D97-AF65-F5344CB8AC3E}">
        <p14:creationId xmlns:p14="http://schemas.microsoft.com/office/powerpoint/2010/main" val="3296288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17</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4" name="Segnaposto contenuto 1">
            <a:extLst>
              <a:ext uri="{FF2B5EF4-FFF2-40B4-BE49-F238E27FC236}">
                <a16:creationId xmlns:a16="http://schemas.microsoft.com/office/drawing/2014/main" id="{979A48E0-F270-6DED-C8C1-AABBABB11981}"/>
              </a:ext>
            </a:extLst>
          </p:cNvPr>
          <p:cNvSpPr txBox="1">
            <a:spLocks/>
          </p:cNvSpPr>
          <p:nvPr/>
        </p:nvSpPr>
        <p:spPr>
          <a:xfrm>
            <a:off x="381847" y="1384293"/>
            <a:ext cx="1800913" cy="455459"/>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a:t>Test case 1</a:t>
            </a:r>
          </a:p>
        </p:txBody>
      </p:sp>
      <p:pic>
        <p:nvPicPr>
          <p:cNvPr id="20" name="Immagine 19">
            <a:extLst>
              <a:ext uri="{FF2B5EF4-FFF2-40B4-BE49-F238E27FC236}">
                <a16:creationId xmlns:a16="http://schemas.microsoft.com/office/drawing/2014/main" id="{0EB85E8F-56A4-6D87-63C7-0B2AB529BA7A}"/>
              </a:ext>
            </a:extLst>
          </p:cNvPr>
          <p:cNvPicPr>
            <a:picLocks noChangeAspect="1"/>
          </p:cNvPicPr>
          <p:nvPr/>
        </p:nvPicPr>
        <p:blipFill rotWithShape="1">
          <a:blip r:embed="rId4">
            <a:extLst>
              <a:ext uri="{28A0092B-C50C-407E-A947-70E740481C1C}">
                <a14:useLocalDpi xmlns:a14="http://schemas.microsoft.com/office/drawing/2010/main" val="0"/>
              </a:ext>
            </a:extLst>
          </a:blip>
          <a:srcRect t="3469" b="3469"/>
          <a:stretch/>
        </p:blipFill>
        <p:spPr>
          <a:xfrm>
            <a:off x="381846" y="2144123"/>
            <a:ext cx="5840361" cy="2703871"/>
          </a:xfrm>
          <a:prstGeom prst="rect">
            <a:avLst/>
          </a:prstGeom>
        </p:spPr>
      </p:pic>
      <p:graphicFrame>
        <p:nvGraphicFramePr>
          <p:cNvPr id="2" name="Tabella 4">
            <a:extLst>
              <a:ext uri="{FF2B5EF4-FFF2-40B4-BE49-F238E27FC236}">
                <a16:creationId xmlns:a16="http://schemas.microsoft.com/office/drawing/2014/main" id="{AA615BA8-1B52-7472-95A2-3B7DBB371F8A}"/>
              </a:ext>
            </a:extLst>
          </p:cNvPr>
          <p:cNvGraphicFramePr>
            <a:graphicFrameLocks noGrp="1"/>
          </p:cNvGraphicFramePr>
          <p:nvPr>
            <p:extLst>
              <p:ext uri="{D42A27DB-BD31-4B8C-83A1-F6EECF244321}">
                <p14:modId xmlns:p14="http://schemas.microsoft.com/office/powerpoint/2010/main" val="996163386"/>
              </p:ext>
            </p:extLst>
          </p:nvPr>
        </p:nvGraphicFramePr>
        <p:xfrm>
          <a:off x="6832882" y="1034144"/>
          <a:ext cx="5122608" cy="2219958"/>
        </p:xfrm>
        <a:graphic>
          <a:graphicData uri="http://schemas.openxmlformats.org/drawingml/2006/table">
            <a:tbl>
              <a:tblPr firstRow="1" bandRow="1">
                <a:tableStyleId>{5C22544A-7EE6-4342-B048-85BDC9FD1C3A}</a:tableStyleId>
              </a:tblPr>
              <a:tblGrid>
                <a:gridCol w="2219991">
                  <a:extLst>
                    <a:ext uri="{9D8B030D-6E8A-4147-A177-3AD203B41FA5}">
                      <a16:colId xmlns:a16="http://schemas.microsoft.com/office/drawing/2014/main" val="3753210298"/>
                    </a:ext>
                  </a:extLst>
                </a:gridCol>
                <a:gridCol w="1217824">
                  <a:extLst>
                    <a:ext uri="{9D8B030D-6E8A-4147-A177-3AD203B41FA5}">
                      <a16:colId xmlns:a16="http://schemas.microsoft.com/office/drawing/2014/main" val="1187132517"/>
                    </a:ext>
                  </a:extLst>
                </a:gridCol>
                <a:gridCol w="1684793">
                  <a:extLst>
                    <a:ext uri="{9D8B030D-6E8A-4147-A177-3AD203B41FA5}">
                      <a16:colId xmlns:a16="http://schemas.microsoft.com/office/drawing/2014/main" val="3590245044"/>
                    </a:ext>
                  </a:extLst>
                </a:gridCol>
              </a:tblGrid>
              <a:tr h="369993">
                <a:tc>
                  <a:txBody>
                    <a:bodyPr/>
                    <a:lstStyle/>
                    <a:p>
                      <a:pPr algn="ctr"/>
                      <a:endParaRPr lang="it-IT" dirty="0"/>
                    </a:p>
                  </a:txBody>
                  <a:tcPr anchor="ctr">
                    <a:solidFill>
                      <a:srgbClr val="203864"/>
                    </a:solidFill>
                  </a:tcPr>
                </a:tc>
                <a:tc>
                  <a:txBody>
                    <a:bodyPr/>
                    <a:lstStyle/>
                    <a:p>
                      <a:pPr algn="ctr"/>
                      <a:r>
                        <a:rPr lang="it-IT" dirty="0"/>
                        <a:t>Data</a:t>
                      </a:r>
                    </a:p>
                  </a:txBody>
                  <a:tcPr anchor="ctr">
                    <a:solidFill>
                      <a:srgbClr val="203864"/>
                    </a:solidFill>
                  </a:tcPr>
                </a:tc>
                <a:tc>
                  <a:txBody>
                    <a:bodyPr/>
                    <a:lstStyle/>
                    <a:p>
                      <a:pPr algn="ctr"/>
                      <a:r>
                        <a:rPr lang="it-IT"/>
                        <a:t>U.o.M.</a:t>
                      </a:r>
                      <a:endParaRPr lang="it-IT" dirty="0"/>
                    </a:p>
                  </a:txBody>
                  <a:tcPr anchor="ctr">
                    <a:solidFill>
                      <a:srgbClr val="203864"/>
                    </a:solidFill>
                  </a:tcPr>
                </a:tc>
                <a:extLst>
                  <a:ext uri="{0D108BD9-81ED-4DB2-BD59-A6C34878D82A}">
                    <a16:rowId xmlns:a16="http://schemas.microsoft.com/office/drawing/2014/main" val="428735605"/>
                  </a:ext>
                </a:extLst>
              </a:tr>
              <a:tr h="369993">
                <a:tc>
                  <a:txBody>
                    <a:bodyPr/>
                    <a:lstStyle/>
                    <a:p>
                      <a:pPr algn="ctr"/>
                      <a:r>
                        <a:rPr lang="it-IT" dirty="0"/>
                        <a:t>Cruise Mach </a:t>
                      </a:r>
                      <a:r>
                        <a:rPr lang="it-IT" dirty="0" err="1"/>
                        <a:t>number</a:t>
                      </a:r>
                      <a:endParaRPr lang="it-IT" dirty="0"/>
                    </a:p>
                  </a:txBody>
                  <a:tcPr anchor="ctr"/>
                </a:tc>
                <a:tc>
                  <a:txBody>
                    <a:bodyPr/>
                    <a:lstStyle/>
                    <a:p>
                      <a:pPr algn="ctr"/>
                      <a:r>
                        <a:rPr lang="it-IT" dirty="0"/>
                        <a:t>0.56</a:t>
                      </a:r>
                    </a:p>
                  </a:txBody>
                  <a:tcPr anchor="ctr"/>
                </a:tc>
                <a:tc>
                  <a:txBody>
                    <a:bodyPr/>
                    <a:lstStyle/>
                    <a:p>
                      <a:pPr algn="ctr"/>
                      <a:r>
                        <a:rPr lang="it-IT"/>
                        <a:t>[ / ]</a:t>
                      </a:r>
                    </a:p>
                  </a:txBody>
                  <a:tcPr anchor="ctr"/>
                </a:tc>
                <a:extLst>
                  <a:ext uri="{0D108BD9-81ED-4DB2-BD59-A6C34878D82A}">
                    <a16:rowId xmlns:a16="http://schemas.microsoft.com/office/drawing/2014/main" val="408835203"/>
                  </a:ext>
                </a:extLst>
              </a:tr>
              <a:tr h="369993">
                <a:tc>
                  <a:txBody>
                    <a:bodyPr/>
                    <a:lstStyle/>
                    <a:p>
                      <a:pPr algn="ctr"/>
                      <a:r>
                        <a:rPr lang="it-IT" dirty="0" err="1"/>
                        <a:t>Rotational</a:t>
                      </a:r>
                      <a:r>
                        <a:rPr lang="it-IT" dirty="0"/>
                        <a:t> </a:t>
                      </a:r>
                      <a:r>
                        <a:rPr lang="it-IT" dirty="0" err="1"/>
                        <a:t>velocity</a:t>
                      </a:r>
                      <a:endParaRPr lang="it-IT" dirty="0"/>
                    </a:p>
                  </a:txBody>
                  <a:tcPr anchor="ctr"/>
                </a:tc>
                <a:tc>
                  <a:txBody>
                    <a:bodyPr/>
                    <a:lstStyle/>
                    <a:p>
                      <a:pPr algn="ctr"/>
                      <a:r>
                        <a:rPr lang="it-IT" dirty="0"/>
                        <a:t>13.53</a:t>
                      </a:r>
                    </a:p>
                  </a:txBody>
                  <a:tcPr anchor="ctr"/>
                </a:tc>
                <a:tc>
                  <a:txBody>
                    <a:bodyPr/>
                    <a:lstStyle/>
                    <a:p>
                      <a:pPr algn="ctr"/>
                      <a:r>
                        <a:rPr lang="it-IT" dirty="0"/>
                        <a:t>[1/s]</a:t>
                      </a:r>
                    </a:p>
                  </a:txBody>
                  <a:tcPr anchor="ctr"/>
                </a:tc>
                <a:extLst>
                  <a:ext uri="{0D108BD9-81ED-4DB2-BD59-A6C34878D82A}">
                    <a16:rowId xmlns:a16="http://schemas.microsoft.com/office/drawing/2014/main" val="3942268010"/>
                  </a:ext>
                </a:extLst>
              </a:tr>
              <a:tr h="369993">
                <a:tc>
                  <a:txBody>
                    <a:bodyPr/>
                    <a:lstStyle/>
                    <a:p>
                      <a:pPr algn="ctr"/>
                      <a:r>
                        <a:rPr lang="it-IT" dirty="0" err="1"/>
                        <a:t>Thrust</a:t>
                      </a:r>
                      <a:endParaRPr lang="it-IT" dirty="0"/>
                    </a:p>
                  </a:txBody>
                  <a:tcPr anchor="ctr"/>
                </a:tc>
                <a:tc>
                  <a:txBody>
                    <a:bodyPr/>
                    <a:lstStyle/>
                    <a:p>
                      <a:pPr algn="ctr"/>
                      <a:r>
                        <a:rPr lang="it-IT" dirty="0"/>
                        <a:t>25600</a:t>
                      </a:r>
                    </a:p>
                  </a:txBody>
                  <a:tcPr anchor="ctr"/>
                </a:tc>
                <a:tc>
                  <a:txBody>
                    <a:bodyPr/>
                    <a:lstStyle/>
                    <a:p>
                      <a:pPr algn="ctr"/>
                      <a:r>
                        <a:rPr lang="it-IT" dirty="0"/>
                        <a:t>[N]</a:t>
                      </a:r>
                    </a:p>
                  </a:txBody>
                  <a:tcPr anchor="ctr"/>
                </a:tc>
                <a:extLst>
                  <a:ext uri="{0D108BD9-81ED-4DB2-BD59-A6C34878D82A}">
                    <a16:rowId xmlns:a16="http://schemas.microsoft.com/office/drawing/2014/main" val="3380164314"/>
                  </a:ext>
                </a:extLst>
              </a:tr>
              <a:tr h="369993">
                <a:tc>
                  <a:txBody>
                    <a:bodyPr/>
                    <a:lstStyle/>
                    <a:p>
                      <a:pPr algn="ctr"/>
                      <a:r>
                        <a:rPr lang="it-IT" dirty="0" err="1"/>
                        <a:t>Altitude</a:t>
                      </a:r>
                      <a:endParaRPr lang="it-IT" dirty="0"/>
                    </a:p>
                  </a:txBody>
                  <a:tcPr anchor="ctr"/>
                </a:tc>
                <a:tc>
                  <a:txBody>
                    <a:bodyPr/>
                    <a:lstStyle/>
                    <a:p>
                      <a:pPr algn="ctr"/>
                      <a:r>
                        <a:rPr lang="it-IT" dirty="0"/>
                        <a:t>0</a:t>
                      </a:r>
                    </a:p>
                  </a:txBody>
                  <a:tcPr anchor="ctr"/>
                </a:tc>
                <a:tc>
                  <a:txBody>
                    <a:bodyPr/>
                    <a:lstStyle/>
                    <a:p>
                      <a:pPr algn="ctr"/>
                      <a:r>
                        <a:rPr lang="it-IT" dirty="0"/>
                        <a:t>[m]</a:t>
                      </a:r>
                    </a:p>
                  </a:txBody>
                  <a:tcPr anchor="ctr"/>
                </a:tc>
                <a:extLst>
                  <a:ext uri="{0D108BD9-81ED-4DB2-BD59-A6C34878D82A}">
                    <a16:rowId xmlns:a16="http://schemas.microsoft.com/office/drawing/2014/main" val="3925117882"/>
                  </a:ext>
                </a:extLst>
              </a:tr>
              <a:tr h="369993">
                <a:tc>
                  <a:txBody>
                    <a:bodyPr/>
                    <a:lstStyle/>
                    <a:p>
                      <a:pPr algn="ctr"/>
                      <a:r>
                        <a:rPr lang="it-IT" dirty="0"/>
                        <a:t>Propeller </a:t>
                      </a:r>
                      <a:r>
                        <a:rPr lang="it-IT" dirty="0" err="1"/>
                        <a:t>radius</a:t>
                      </a:r>
                      <a:endParaRPr lang="it-IT" dirty="0"/>
                    </a:p>
                  </a:txBody>
                  <a:tcPr anchor="ctr"/>
                </a:tc>
                <a:tc>
                  <a:txBody>
                    <a:bodyPr/>
                    <a:lstStyle/>
                    <a:p>
                      <a:pPr algn="ctr"/>
                      <a:r>
                        <a:rPr lang="it-IT" dirty="0"/>
                        <a:t>2.5</a:t>
                      </a:r>
                    </a:p>
                  </a:txBody>
                  <a:tcPr anchor="ctr"/>
                </a:tc>
                <a:tc>
                  <a:txBody>
                    <a:bodyPr/>
                    <a:lstStyle/>
                    <a:p>
                      <a:pPr algn="ctr"/>
                      <a:r>
                        <a:rPr lang="it-IT" dirty="0"/>
                        <a:t>[m]</a:t>
                      </a:r>
                    </a:p>
                  </a:txBody>
                  <a:tcPr anchor="ctr"/>
                </a:tc>
                <a:extLst>
                  <a:ext uri="{0D108BD9-81ED-4DB2-BD59-A6C34878D82A}">
                    <a16:rowId xmlns:a16="http://schemas.microsoft.com/office/drawing/2014/main" val="271513665"/>
                  </a:ext>
                </a:extLst>
              </a:tr>
            </a:tbl>
          </a:graphicData>
        </a:graphic>
      </p:graphicFrame>
      <p:sp>
        <p:nvSpPr>
          <p:cNvPr id="5" name="Freccia a destra 4">
            <a:extLst>
              <a:ext uri="{FF2B5EF4-FFF2-40B4-BE49-F238E27FC236}">
                <a16:creationId xmlns:a16="http://schemas.microsoft.com/office/drawing/2014/main" id="{A118EF0F-9E58-8D2B-D9E8-567F76E5E598}"/>
              </a:ext>
            </a:extLst>
          </p:cNvPr>
          <p:cNvSpPr/>
          <p:nvPr/>
        </p:nvSpPr>
        <p:spPr>
          <a:xfrm>
            <a:off x="2500698" y="1508136"/>
            <a:ext cx="1602658" cy="202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5BE2C770-D767-89BB-7C77-642E1EC083F3}"/>
              </a:ext>
            </a:extLst>
          </p:cNvPr>
          <p:cNvSpPr txBox="1"/>
          <p:nvPr/>
        </p:nvSpPr>
        <p:spPr>
          <a:xfrm>
            <a:off x="4421294" y="1384293"/>
            <a:ext cx="1496277" cy="461665"/>
          </a:xfrm>
          <a:prstGeom prst="rect">
            <a:avLst/>
          </a:prstGeom>
          <a:noFill/>
        </p:spPr>
        <p:txBody>
          <a:bodyPr wrap="square" rtlCol="0">
            <a:spAutoFit/>
          </a:bodyPr>
          <a:lstStyle/>
          <a:p>
            <a:r>
              <a:rPr lang="it-IT" sz="2400" dirty="0" err="1"/>
              <a:t>Validation</a:t>
            </a:r>
            <a:endParaRPr lang="it-IT" dirty="0"/>
          </a:p>
        </p:txBody>
      </p:sp>
      <p:sp>
        <p:nvSpPr>
          <p:cNvPr id="9" name="CasellaDiTesto 8">
            <a:extLst>
              <a:ext uri="{FF2B5EF4-FFF2-40B4-BE49-F238E27FC236}">
                <a16:creationId xmlns:a16="http://schemas.microsoft.com/office/drawing/2014/main" id="{69586ED0-FE47-B32E-CAA7-55EFE6EE95F7}"/>
              </a:ext>
            </a:extLst>
          </p:cNvPr>
          <p:cNvSpPr txBox="1"/>
          <p:nvPr/>
        </p:nvSpPr>
        <p:spPr>
          <a:xfrm>
            <a:off x="6420465" y="3404469"/>
            <a:ext cx="5673212" cy="1015663"/>
          </a:xfrm>
          <a:prstGeom prst="rect">
            <a:avLst/>
          </a:prstGeom>
          <a:noFill/>
        </p:spPr>
        <p:txBody>
          <a:bodyPr wrap="square" rtlCol="0">
            <a:spAutoFit/>
          </a:bodyPr>
          <a:lstStyle/>
          <a:p>
            <a:r>
              <a:rPr lang="en-US" sz="2000" dirty="0"/>
              <a:t>Semi-infinite spinner test case available on SU2, this geometry with its mesh was used to validate the data generated by </a:t>
            </a:r>
            <a:r>
              <a:rPr lang="en-US" sz="2000" dirty="0" err="1"/>
              <a:t>CEASIOMpy</a:t>
            </a:r>
            <a:r>
              <a:rPr lang="en-US" sz="2000" dirty="0"/>
              <a:t>.</a:t>
            </a:r>
            <a:endParaRPr lang="it-IT" sz="2000" dirty="0"/>
          </a:p>
        </p:txBody>
      </p:sp>
      <p:pic>
        <p:nvPicPr>
          <p:cNvPr id="11" name="Immagine 10" descr="Immagine che contiene antenna&#10;&#10;Descrizione generata automaticamente">
            <a:extLst>
              <a:ext uri="{FF2B5EF4-FFF2-40B4-BE49-F238E27FC236}">
                <a16:creationId xmlns:a16="http://schemas.microsoft.com/office/drawing/2014/main" id="{A21FE10D-AF9D-A488-E876-AE50F0A951E7}"/>
              </a:ext>
            </a:extLst>
          </p:cNvPr>
          <p:cNvPicPr>
            <a:picLocks noChangeAspect="1"/>
          </p:cNvPicPr>
          <p:nvPr/>
        </p:nvPicPr>
        <p:blipFill rotWithShape="1">
          <a:blip r:embed="rId5">
            <a:extLst>
              <a:ext uri="{28A0092B-C50C-407E-A947-70E740481C1C}">
                <a14:useLocalDpi xmlns:a14="http://schemas.microsoft.com/office/drawing/2010/main" val="0"/>
              </a:ext>
            </a:extLst>
          </a:blip>
          <a:srcRect l="5328" t="8035" r="2044" b="9586"/>
          <a:stretch/>
        </p:blipFill>
        <p:spPr>
          <a:xfrm>
            <a:off x="7749789" y="4556280"/>
            <a:ext cx="3288793" cy="1522589"/>
          </a:xfrm>
          <a:prstGeom prst="rect">
            <a:avLst/>
          </a:prstGeom>
        </p:spPr>
      </p:pic>
      <p:sp>
        <p:nvSpPr>
          <p:cNvPr id="10" name="CasellaDiTesto 9">
            <a:extLst>
              <a:ext uri="{FF2B5EF4-FFF2-40B4-BE49-F238E27FC236}">
                <a16:creationId xmlns:a16="http://schemas.microsoft.com/office/drawing/2014/main" id="{EC86225F-4A4C-4CEB-C2F3-AEEE305DF699}"/>
              </a:ext>
            </a:extLst>
          </p:cNvPr>
          <p:cNvSpPr txBox="1"/>
          <p:nvPr/>
        </p:nvSpPr>
        <p:spPr>
          <a:xfrm>
            <a:off x="1657629" y="4945558"/>
            <a:ext cx="3288793" cy="369332"/>
          </a:xfrm>
          <a:prstGeom prst="rect">
            <a:avLst/>
          </a:prstGeom>
          <a:noFill/>
        </p:spPr>
        <p:txBody>
          <a:bodyPr wrap="square" rtlCol="0">
            <a:spAutoFit/>
          </a:bodyPr>
          <a:lstStyle/>
          <a:p>
            <a:r>
              <a:rPr lang="it-IT" dirty="0" err="1"/>
              <a:t>Structured</a:t>
            </a:r>
            <a:r>
              <a:rPr lang="it-IT" dirty="0"/>
              <a:t> SU2 tutorial mesh </a:t>
            </a:r>
          </a:p>
        </p:txBody>
      </p:sp>
      <p:sp>
        <p:nvSpPr>
          <p:cNvPr id="12" name="CasellaDiTesto 11">
            <a:extLst>
              <a:ext uri="{FF2B5EF4-FFF2-40B4-BE49-F238E27FC236}">
                <a16:creationId xmlns:a16="http://schemas.microsoft.com/office/drawing/2014/main" id="{DDB0B906-C644-F0B4-8121-762EDF69E669}"/>
              </a:ext>
            </a:extLst>
          </p:cNvPr>
          <p:cNvSpPr txBox="1"/>
          <p:nvPr/>
        </p:nvSpPr>
        <p:spPr>
          <a:xfrm>
            <a:off x="381845" y="5409593"/>
            <a:ext cx="5920631" cy="707886"/>
          </a:xfrm>
          <a:prstGeom prst="rect">
            <a:avLst/>
          </a:prstGeom>
          <a:noFill/>
        </p:spPr>
        <p:txBody>
          <a:bodyPr wrap="square" rtlCol="0">
            <a:spAutoFit/>
          </a:bodyPr>
          <a:lstStyle/>
          <a:p>
            <a:r>
              <a:rPr lang="it-IT" sz="2000" dirty="0"/>
              <a:t>The .</a:t>
            </a:r>
            <a:r>
              <a:rPr lang="it-IT" sz="2000" dirty="0" err="1"/>
              <a:t>dat</a:t>
            </a:r>
            <a:r>
              <a:rPr lang="it-IT" sz="2000" dirty="0"/>
              <a:t> file with the </a:t>
            </a:r>
            <a:r>
              <a:rPr lang="it-IT" sz="2000" dirty="0" err="1"/>
              <a:t>thrust</a:t>
            </a:r>
            <a:r>
              <a:rPr lang="it-IT" sz="2000" dirty="0"/>
              <a:t> </a:t>
            </a:r>
            <a:r>
              <a:rPr lang="it-IT" sz="2000" dirty="0" err="1"/>
              <a:t>distribution</a:t>
            </a:r>
            <a:r>
              <a:rPr lang="it-IT" sz="2000" dirty="0"/>
              <a:t> </a:t>
            </a:r>
            <a:r>
              <a:rPr lang="it-IT" sz="2000" dirty="0" err="1"/>
              <a:t>is</a:t>
            </a:r>
            <a:r>
              <a:rPr lang="it-IT" sz="2000" dirty="0"/>
              <a:t> </a:t>
            </a:r>
            <a:r>
              <a:rPr lang="it-IT" sz="2000" dirty="0" err="1"/>
              <a:t>generated</a:t>
            </a:r>
            <a:r>
              <a:rPr lang="it-IT" sz="2000" dirty="0"/>
              <a:t> with </a:t>
            </a:r>
            <a:r>
              <a:rPr lang="it-IT" sz="2000" dirty="0" err="1"/>
              <a:t>CEASIOMpy</a:t>
            </a:r>
            <a:r>
              <a:rPr lang="it-IT" sz="2000" dirty="0"/>
              <a:t> </a:t>
            </a:r>
          </a:p>
        </p:txBody>
      </p:sp>
    </p:spTree>
    <p:extLst>
      <p:ext uri="{BB962C8B-B14F-4D97-AF65-F5344CB8AC3E}">
        <p14:creationId xmlns:p14="http://schemas.microsoft.com/office/powerpoint/2010/main" val="3960192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grafico&#10;&#10;Descrizione generata automaticamente">
            <a:extLst>
              <a:ext uri="{FF2B5EF4-FFF2-40B4-BE49-F238E27FC236}">
                <a16:creationId xmlns:a16="http://schemas.microsoft.com/office/drawing/2014/main" id="{61625D3C-5BDE-38A6-3BEA-52E6EEBC6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01" y="2190277"/>
            <a:ext cx="3040500" cy="3048397"/>
          </a:xfrm>
          <a:prstGeom prst="rect">
            <a:avLst/>
          </a:prstGeom>
        </p:spPr>
      </p:pic>
      <p:pic>
        <p:nvPicPr>
          <p:cNvPr id="14" name="Immagine 13" descr="Immagine che contiene grafico&#10;&#10;Descrizione generata automaticamente">
            <a:extLst>
              <a:ext uri="{FF2B5EF4-FFF2-40B4-BE49-F238E27FC236}">
                <a16:creationId xmlns:a16="http://schemas.microsoft.com/office/drawing/2014/main" id="{6EDE3353-DCB0-8583-DAC5-293E07BFE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737" y="2190277"/>
            <a:ext cx="3040500" cy="3048397"/>
          </a:xfrm>
          <a:prstGeom prst="rect">
            <a:avLst/>
          </a:prstGeom>
        </p:spPr>
      </p:pic>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18</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pic>
        <p:nvPicPr>
          <p:cNvPr id="5" name="Immagine 4">
            <a:extLst>
              <a:ext uri="{FF2B5EF4-FFF2-40B4-BE49-F238E27FC236}">
                <a16:creationId xmlns:a16="http://schemas.microsoft.com/office/drawing/2014/main" id="{E9BA888B-0D9B-885B-B8F0-3381EFB10B29}"/>
              </a:ext>
            </a:extLst>
          </p:cNvPr>
          <p:cNvPicPr>
            <a:picLocks noChangeAspect="1"/>
          </p:cNvPicPr>
          <p:nvPr/>
        </p:nvPicPr>
        <p:blipFill rotWithShape="1">
          <a:blip r:embed="rId6">
            <a:extLst>
              <a:ext uri="{28A0092B-C50C-407E-A947-70E740481C1C}">
                <a14:useLocalDpi xmlns:a14="http://schemas.microsoft.com/office/drawing/2010/main" val="0"/>
              </a:ext>
            </a:extLst>
          </a:blip>
          <a:srcRect t="14911"/>
          <a:stretch/>
        </p:blipFill>
        <p:spPr>
          <a:xfrm>
            <a:off x="7945525" y="1184511"/>
            <a:ext cx="3416857" cy="2914908"/>
          </a:xfrm>
          <a:prstGeom prst="rect">
            <a:avLst/>
          </a:prstGeom>
        </p:spPr>
      </p:pic>
      <p:sp>
        <p:nvSpPr>
          <p:cNvPr id="2" name="Segnaposto contenuto 1">
            <a:extLst>
              <a:ext uri="{FF2B5EF4-FFF2-40B4-BE49-F238E27FC236}">
                <a16:creationId xmlns:a16="http://schemas.microsoft.com/office/drawing/2014/main" id="{0F39489F-7522-7CE3-1CE6-4ABFA3897273}"/>
              </a:ext>
            </a:extLst>
          </p:cNvPr>
          <p:cNvSpPr txBox="1">
            <a:spLocks/>
          </p:cNvSpPr>
          <p:nvPr/>
        </p:nvSpPr>
        <p:spPr>
          <a:xfrm>
            <a:off x="381847" y="1384293"/>
            <a:ext cx="1800913" cy="455459"/>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a:t>Test case 1</a:t>
            </a:r>
          </a:p>
        </p:txBody>
      </p:sp>
      <p:sp>
        <p:nvSpPr>
          <p:cNvPr id="7" name="CasellaDiTesto 6">
            <a:extLst>
              <a:ext uri="{FF2B5EF4-FFF2-40B4-BE49-F238E27FC236}">
                <a16:creationId xmlns:a16="http://schemas.microsoft.com/office/drawing/2014/main" id="{2FE211C8-327F-7AC9-EC09-B9FEE2D80937}"/>
              </a:ext>
            </a:extLst>
          </p:cNvPr>
          <p:cNvSpPr txBox="1"/>
          <p:nvPr/>
        </p:nvSpPr>
        <p:spPr>
          <a:xfrm>
            <a:off x="2295048" y="1427874"/>
            <a:ext cx="5545127" cy="400110"/>
          </a:xfrm>
          <a:prstGeom prst="rect">
            <a:avLst/>
          </a:prstGeom>
          <a:noFill/>
        </p:spPr>
        <p:txBody>
          <a:bodyPr wrap="square" rtlCol="0">
            <a:spAutoFit/>
          </a:bodyPr>
          <a:lstStyle/>
          <a:p>
            <a:r>
              <a:rPr lang="en-GB" sz="2000" dirty="0" err="1"/>
              <a:t>CEASIOMpy</a:t>
            </a:r>
            <a:r>
              <a:rPr lang="en-GB" sz="2000" dirty="0"/>
              <a:t> generated .</a:t>
            </a:r>
            <a:r>
              <a:rPr lang="en-GB" sz="2000" dirty="0" err="1"/>
              <a:t>dat</a:t>
            </a:r>
            <a:r>
              <a:rPr lang="en-GB" sz="2000" dirty="0"/>
              <a:t> file for Euler calculation</a:t>
            </a:r>
            <a:endParaRPr lang="it-IT" sz="2000" dirty="0"/>
          </a:p>
        </p:txBody>
      </p:sp>
      <p:sp>
        <p:nvSpPr>
          <p:cNvPr id="11" name="CasellaDiTesto 10">
            <a:extLst>
              <a:ext uri="{FF2B5EF4-FFF2-40B4-BE49-F238E27FC236}">
                <a16:creationId xmlns:a16="http://schemas.microsoft.com/office/drawing/2014/main" id="{2181F64C-719D-A8FC-DA11-6B3BDF83F4DF}"/>
              </a:ext>
            </a:extLst>
          </p:cNvPr>
          <p:cNvSpPr txBox="1"/>
          <p:nvPr/>
        </p:nvSpPr>
        <p:spPr>
          <a:xfrm>
            <a:off x="356101" y="5334000"/>
            <a:ext cx="3040500" cy="923330"/>
          </a:xfrm>
          <a:prstGeom prst="rect">
            <a:avLst/>
          </a:prstGeom>
          <a:noFill/>
        </p:spPr>
        <p:txBody>
          <a:bodyPr wrap="square" rtlCol="0">
            <a:spAutoFit/>
          </a:bodyPr>
          <a:lstStyle/>
          <a:p>
            <a:pPr algn="ctr"/>
            <a:r>
              <a:rPr lang="it-IT" dirty="0"/>
              <a:t>Mach </a:t>
            </a:r>
            <a:r>
              <a:rPr lang="it-IT" dirty="0" err="1"/>
              <a:t>contour</a:t>
            </a:r>
            <a:r>
              <a:rPr lang="it-IT" dirty="0"/>
              <a:t> from SU2 tutorial</a:t>
            </a:r>
          </a:p>
          <a:p>
            <a:pPr algn="ctr"/>
            <a:r>
              <a:rPr lang="it-IT" dirty="0"/>
              <a:t>(RANS </a:t>
            </a:r>
            <a:r>
              <a:rPr lang="it-IT" dirty="0" err="1"/>
              <a:t>simulation</a:t>
            </a:r>
            <a:r>
              <a:rPr lang="it-IT" dirty="0"/>
              <a:t>)</a:t>
            </a:r>
          </a:p>
        </p:txBody>
      </p:sp>
      <p:sp>
        <p:nvSpPr>
          <p:cNvPr id="12" name="CasellaDiTesto 11">
            <a:extLst>
              <a:ext uri="{FF2B5EF4-FFF2-40B4-BE49-F238E27FC236}">
                <a16:creationId xmlns:a16="http://schemas.microsoft.com/office/drawing/2014/main" id="{E7EB1A82-80A9-CC66-5D2E-AF6311410999}"/>
              </a:ext>
            </a:extLst>
          </p:cNvPr>
          <p:cNvSpPr txBox="1"/>
          <p:nvPr/>
        </p:nvSpPr>
        <p:spPr>
          <a:xfrm>
            <a:off x="3658737" y="5334000"/>
            <a:ext cx="3040500" cy="646331"/>
          </a:xfrm>
          <a:prstGeom prst="rect">
            <a:avLst/>
          </a:prstGeom>
          <a:noFill/>
        </p:spPr>
        <p:txBody>
          <a:bodyPr wrap="square" rtlCol="0">
            <a:spAutoFit/>
          </a:bodyPr>
          <a:lstStyle/>
          <a:p>
            <a:pPr algn="ctr"/>
            <a:r>
              <a:rPr lang="it-IT" dirty="0"/>
              <a:t>Mach </a:t>
            </a:r>
            <a:r>
              <a:rPr lang="it-IT" dirty="0" err="1"/>
              <a:t>contour</a:t>
            </a:r>
            <a:r>
              <a:rPr lang="it-IT" dirty="0"/>
              <a:t> </a:t>
            </a:r>
            <a:r>
              <a:rPr lang="it-IT" dirty="0" err="1"/>
              <a:t>calculated</a:t>
            </a:r>
            <a:endParaRPr lang="it-IT" dirty="0"/>
          </a:p>
          <a:p>
            <a:pPr algn="ctr"/>
            <a:r>
              <a:rPr lang="it-IT" dirty="0"/>
              <a:t>(Euler </a:t>
            </a:r>
            <a:r>
              <a:rPr lang="it-IT" dirty="0" err="1"/>
              <a:t>simulation</a:t>
            </a:r>
            <a:r>
              <a:rPr lang="it-IT" dirty="0"/>
              <a:t>)</a:t>
            </a:r>
          </a:p>
        </p:txBody>
      </p:sp>
      <p:sp>
        <p:nvSpPr>
          <p:cNvPr id="13" name="CasellaDiTesto 12">
            <a:extLst>
              <a:ext uri="{FF2B5EF4-FFF2-40B4-BE49-F238E27FC236}">
                <a16:creationId xmlns:a16="http://schemas.microsoft.com/office/drawing/2014/main" id="{D4957F61-D544-5717-7B98-64135E65A15D}"/>
              </a:ext>
            </a:extLst>
          </p:cNvPr>
          <p:cNvSpPr txBox="1"/>
          <p:nvPr/>
        </p:nvSpPr>
        <p:spPr>
          <a:xfrm>
            <a:off x="8341620" y="4196983"/>
            <a:ext cx="2624666" cy="369332"/>
          </a:xfrm>
          <a:prstGeom prst="rect">
            <a:avLst/>
          </a:prstGeom>
          <a:noFill/>
        </p:spPr>
        <p:txBody>
          <a:bodyPr wrap="square" rtlCol="0">
            <a:spAutoFit/>
          </a:bodyPr>
          <a:lstStyle/>
          <a:p>
            <a:r>
              <a:rPr lang="it-IT" dirty="0"/>
              <a:t>Mach </a:t>
            </a:r>
            <a:r>
              <a:rPr lang="it-IT" dirty="0" err="1"/>
              <a:t>contour</a:t>
            </a:r>
            <a:r>
              <a:rPr lang="it-IT" dirty="0"/>
              <a:t> on the disk</a:t>
            </a:r>
          </a:p>
        </p:txBody>
      </p:sp>
      <p:sp>
        <p:nvSpPr>
          <p:cNvPr id="15" name="CasellaDiTesto 14">
            <a:extLst>
              <a:ext uri="{FF2B5EF4-FFF2-40B4-BE49-F238E27FC236}">
                <a16:creationId xmlns:a16="http://schemas.microsoft.com/office/drawing/2014/main" id="{745280DD-3BB9-2C3D-E0C1-6D892E5FD51D}"/>
              </a:ext>
            </a:extLst>
          </p:cNvPr>
          <p:cNvSpPr txBox="1"/>
          <p:nvPr/>
        </p:nvSpPr>
        <p:spPr>
          <a:xfrm>
            <a:off x="7156894" y="4716682"/>
            <a:ext cx="4994117" cy="1015663"/>
          </a:xfrm>
          <a:prstGeom prst="rect">
            <a:avLst/>
          </a:prstGeom>
          <a:noFill/>
        </p:spPr>
        <p:txBody>
          <a:bodyPr wrap="square" rtlCol="0">
            <a:spAutoFit/>
          </a:bodyPr>
          <a:lstStyle/>
          <a:p>
            <a:r>
              <a:rPr lang="en-US" sz="2000" dirty="0"/>
              <a:t>It is possible to see how the velocity changes on the disk and both upstream and downstream of it.</a:t>
            </a:r>
            <a:endParaRPr lang="it-IT" sz="2000" dirty="0"/>
          </a:p>
        </p:txBody>
      </p:sp>
    </p:spTree>
    <p:extLst>
      <p:ext uri="{BB962C8B-B14F-4D97-AF65-F5344CB8AC3E}">
        <p14:creationId xmlns:p14="http://schemas.microsoft.com/office/powerpoint/2010/main" val="4075363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19</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pic>
        <p:nvPicPr>
          <p:cNvPr id="12" name="Immagine 11" descr="Immagine che contiene testo, mulino a vento&#10;&#10;Descrizione generata automaticamente">
            <a:extLst>
              <a:ext uri="{FF2B5EF4-FFF2-40B4-BE49-F238E27FC236}">
                <a16:creationId xmlns:a16="http://schemas.microsoft.com/office/drawing/2014/main" id="{41D1DFE3-DD7B-9D6F-2209-3C12DD85F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737" y="2189901"/>
            <a:ext cx="3040500" cy="3048397"/>
          </a:xfrm>
          <a:prstGeom prst="rect">
            <a:avLst/>
          </a:prstGeom>
        </p:spPr>
      </p:pic>
      <p:pic>
        <p:nvPicPr>
          <p:cNvPr id="16" name="Immagine 15" descr="Immagine che contiene testo&#10;&#10;Descrizione generata automaticamente">
            <a:extLst>
              <a:ext uri="{FF2B5EF4-FFF2-40B4-BE49-F238E27FC236}">
                <a16:creationId xmlns:a16="http://schemas.microsoft.com/office/drawing/2014/main" id="{071255B7-231A-B08F-FD7B-B106A951E7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02" y="2189901"/>
            <a:ext cx="3040500" cy="3048397"/>
          </a:xfrm>
          <a:prstGeom prst="rect">
            <a:avLst/>
          </a:prstGeom>
        </p:spPr>
      </p:pic>
      <p:pic>
        <p:nvPicPr>
          <p:cNvPr id="5" name="Immagine 4" descr="Immagine che contiene grafico&#10;&#10;Descrizione generata automaticamente">
            <a:extLst>
              <a:ext uri="{FF2B5EF4-FFF2-40B4-BE49-F238E27FC236}">
                <a16:creationId xmlns:a16="http://schemas.microsoft.com/office/drawing/2014/main" id="{0184CF86-F247-2F61-A7F2-CE9E2DADB32B}"/>
              </a:ext>
            </a:extLst>
          </p:cNvPr>
          <p:cNvPicPr>
            <a:picLocks noChangeAspect="1"/>
          </p:cNvPicPr>
          <p:nvPr/>
        </p:nvPicPr>
        <p:blipFill rotWithShape="1">
          <a:blip r:embed="rId6">
            <a:extLst>
              <a:ext uri="{28A0092B-C50C-407E-A947-70E740481C1C}">
                <a14:useLocalDpi xmlns:a14="http://schemas.microsoft.com/office/drawing/2010/main" val="0"/>
              </a:ext>
            </a:extLst>
          </a:blip>
          <a:srcRect l="6521" t="7765" r="9674" b="5285"/>
          <a:stretch/>
        </p:blipFill>
        <p:spPr>
          <a:xfrm>
            <a:off x="7459672" y="3657600"/>
            <a:ext cx="3970977" cy="2325932"/>
          </a:xfrm>
          <a:prstGeom prst="rect">
            <a:avLst/>
          </a:prstGeom>
        </p:spPr>
      </p:pic>
      <p:sp>
        <p:nvSpPr>
          <p:cNvPr id="7" name="Segnaposto contenuto 1">
            <a:extLst>
              <a:ext uri="{FF2B5EF4-FFF2-40B4-BE49-F238E27FC236}">
                <a16:creationId xmlns:a16="http://schemas.microsoft.com/office/drawing/2014/main" id="{A5B822F0-A64F-63CB-5139-16438CCB59C1}"/>
              </a:ext>
            </a:extLst>
          </p:cNvPr>
          <p:cNvSpPr txBox="1">
            <a:spLocks/>
          </p:cNvSpPr>
          <p:nvPr/>
        </p:nvSpPr>
        <p:spPr>
          <a:xfrm>
            <a:off x="381847" y="1384293"/>
            <a:ext cx="1800913" cy="455459"/>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a:t>Test case 1</a:t>
            </a:r>
          </a:p>
        </p:txBody>
      </p:sp>
      <p:sp>
        <p:nvSpPr>
          <p:cNvPr id="9" name="CasellaDiTesto 8">
            <a:extLst>
              <a:ext uri="{FF2B5EF4-FFF2-40B4-BE49-F238E27FC236}">
                <a16:creationId xmlns:a16="http://schemas.microsoft.com/office/drawing/2014/main" id="{C8D2C36C-2CD3-F9E0-4805-A6A9D7AB4B59}"/>
              </a:ext>
            </a:extLst>
          </p:cNvPr>
          <p:cNvSpPr txBox="1"/>
          <p:nvPr/>
        </p:nvSpPr>
        <p:spPr>
          <a:xfrm>
            <a:off x="356101" y="5334000"/>
            <a:ext cx="3040500" cy="923330"/>
          </a:xfrm>
          <a:prstGeom prst="rect">
            <a:avLst/>
          </a:prstGeom>
          <a:noFill/>
        </p:spPr>
        <p:txBody>
          <a:bodyPr wrap="square" rtlCol="0">
            <a:spAutoFit/>
          </a:bodyPr>
          <a:lstStyle/>
          <a:p>
            <a:pPr algn="ctr"/>
            <a:r>
              <a:rPr lang="it-IT" dirty="0"/>
              <a:t>Pressure coefficient </a:t>
            </a:r>
            <a:r>
              <a:rPr lang="it-IT" dirty="0" err="1"/>
              <a:t>contour</a:t>
            </a:r>
            <a:r>
              <a:rPr lang="it-IT" dirty="0"/>
              <a:t> from SU2 tutorial</a:t>
            </a:r>
          </a:p>
          <a:p>
            <a:pPr algn="ctr"/>
            <a:r>
              <a:rPr lang="it-IT" dirty="0"/>
              <a:t>(RANS </a:t>
            </a:r>
            <a:r>
              <a:rPr lang="it-IT" dirty="0" err="1"/>
              <a:t>simulation</a:t>
            </a:r>
            <a:r>
              <a:rPr lang="it-IT" dirty="0"/>
              <a:t>)</a:t>
            </a:r>
          </a:p>
        </p:txBody>
      </p:sp>
      <p:sp>
        <p:nvSpPr>
          <p:cNvPr id="10" name="CasellaDiTesto 9">
            <a:extLst>
              <a:ext uri="{FF2B5EF4-FFF2-40B4-BE49-F238E27FC236}">
                <a16:creationId xmlns:a16="http://schemas.microsoft.com/office/drawing/2014/main" id="{6A569F65-1E4E-2ADF-BF9D-DC7665204540}"/>
              </a:ext>
            </a:extLst>
          </p:cNvPr>
          <p:cNvSpPr txBox="1"/>
          <p:nvPr/>
        </p:nvSpPr>
        <p:spPr>
          <a:xfrm>
            <a:off x="3658737" y="5334000"/>
            <a:ext cx="3040500" cy="923330"/>
          </a:xfrm>
          <a:prstGeom prst="rect">
            <a:avLst/>
          </a:prstGeom>
          <a:noFill/>
        </p:spPr>
        <p:txBody>
          <a:bodyPr wrap="square" rtlCol="0">
            <a:spAutoFit/>
          </a:bodyPr>
          <a:lstStyle/>
          <a:p>
            <a:pPr algn="ctr"/>
            <a:r>
              <a:rPr lang="it-IT" dirty="0"/>
              <a:t>Pressure coefficient </a:t>
            </a:r>
            <a:r>
              <a:rPr lang="it-IT" dirty="0" err="1"/>
              <a:t>contour</a:t>
            </a:r>
            <a:r>
              <a:rPr lang="it-IT" dirty="0"/>
              <a:t> </a:t>
            </a:r>
            <a:r>
              <a:rPr lang="it-IT" dirty="0" err="1"/>
              <a:t>calculated</a:t>
            </a:r>
            <a:endParaRPr lang="it-IT" dirty="0"/>
          </a:p>
          <a:p>
            <a:pPr algn="ctr"/>
            <a:r>
              <a:rPr lang="it-IT" dirty="0"/>
              <a:t>(Euler </a:t>
            </a:r>
            <a:r>
              <a:rPr lang="it-IT" dirty="0" err="1"/>
              <a:t>simulation</a:t>
            </a:r>
            <a:r>
              <a:rPr lang="it-IT" dirty="0"/>
              <a:t>)</a:t>
            </a:r>
          </a:p>
        </p:txBody>
      </p:sp>
      <p:sp>
        <p:nvSpPr>
          <p:cNvPr id="11" name="CasellaDiTesto 10">
            <a:extLst>
              <a:ext uri="{FF2B5EF4-FFF2-40B4-BE49-F238E27FC236}">
                <a16:creationId xmlns:a16="http://schemas.microsoft.com/office/drawing/2014/main" id="{62F6AEA7-7D22-8499-20A7-B1E9FDCD4A43}"/>
              </a:ext>
            </a:extLst>
          </p:cNvPr>
          <p:cNvSpPr txBox="1"/>
          <p:nvPr/>
        </p:nvSpPr>
        <p:spPr>
          <a:xfrm>
            <a:off x="6964971" y="1827466"/>
            <a:ext cx="4990519" cy="1631216"/>
          </a:xfrm>
          <a:prstGeom prst="rect">
            <a:avLst/>
          </a:prstGeom>
          <a:noFill/>
        </p:spPr>
        <p:txBody>
          <a:bodyPr wrap="square" rtlCol="0">
            <a:spAutoFit/>
          </a:bodyPr>
          <a:lstStyle/>
          <a:p>
            <a:r>
              <a:rPr lang="en-US" sz="2000" dirty="0"/>
              <a:t>The contours are very similar, except for a small difference downstream of the disc, probably due to the use of a non-viscous theory. To better observe the trend, it is useful to </a:t>
            </a:r>
            <a:r>
              <a:rPr lang="en-US" sz="2000" dirty="0">
                <a:solidFill>
                  <a:srgbClr val="FF0000"/>
                </a:solidFill>
              </a:rPr>
              <a:t>plot the pressure coefficient on a line</a:t>
            </a:r>
            <a:endParaRPr lang="it-IT" sz="2000" dirty="0">
              <a:solidFill>
                <a:srgbClr val="FF0000"/>
              </a:solidFill>
            </a:endParaRPr>
          </a:p>
        </p:txBody>
      </p:sp>
      <p:sp>
        <p:nvSpPr>
          <p:cNvPr id="4" name="CasellaDiTesto 3">
            <a:extLst>
              <a:ext uri="{FF2B5EF4-FFF2-40B4-BE49-F238E27FC236}">
                <a16:creationId xmlns:a16="http://schemas.microsoft.com/office/drawing/2014/main" id="{70B484FE-596B-978A-1309-E7C322512B13}"/>
              </a:ext>
            </a:extLst>
          </p:cNvPr>
          <p:cNvSpPr txBox="1"/>
          <p:nvPr/>
        </p:nvSpPr>
        <p:spPr>
          <a:xfrm>
            <a:off x="2295048" y="1427874"/>
            <a:ext cx="5545127" cy="400110"/>
          </a:xfrm>
          <a:prstGeom prst="rect">
            <a:avLst/>
          </a:prstGeom>
          <a:noFill/>
        </p:spPr>
        <p:txBody>
          <a:bodyPr wrap="square" rtlCol="0">
            <a:spAutoFit/>
          </a:bodyPr>
          <a:lstStyle/>
          <a:p>
            <a:r>
              <a:rPr lang="en-GB" sz="2000" dirty="0" err="1"/>
              <a:t>CEASIOMpy</a:t>
            </a:r>
            <a:r>
              <a:rPr lang="en-GB" sz="2000" dirty="0"/>
              <a:t> generated .</a:t>
            </a:r>
            <a:r>
              <a:rPr lang="en-GB" sz="2000" dirty="0" err="1"/>
              <a:t>dat</a:t>
            </a:r>
            <a:r>
              <a:rPr lang="en-GB" sz="2000" dirty="0"/>
              <a:t> file for Euler calculation</a:t>
            </a:r>
            <a:endParaRPr lang="it-IT" sz="2000" dirty="0"/>
          </a:p>
        </p:txBody>
      </p:sp>
      <p:cxnSp>
        <p:nvCxnSpPr>
          <p:cNvPr id="13" name="Connettore diritto 12">
            <a:extLst>
              <a:ext uri="{FF2B5EF4-FFF2-40B4-BE49-F238E27FC236}">
                <a16:creationId xmlns:a16="http://schemas.microsoft.com/office/drawing/2014/main" id="{6E4805FC-40D9-C5D6-3910-8E1CA1793799}"/>
              </a:ext>
            </a:extLst>
          </p:cNvPr>
          <p:cNvCxnSpPr>
            <a:cxnSpLocks/>
          </p:cNvCxnSpPr>
          <p:nvPr/>
        </p:nvCxnSpPr>
        <p:spPr>
          <a:xfrm flipV="1">
            <a:off x="5072063" y="3000375"/>
            <a:ext cx="0" cy="6953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7E2A0E58-2FE4-38FF-6180-16FFE069C5E4}"/>
              </a:ext>
            </a:extLst>
          </p:cNvPr>
          <p:cNvCxnSpPr>
            <a:cxnSpLocks/>
          </p:cNvCxnSpPr>
          <p:nvPr/>
        </p:nvCxnSpPr>
        <p:spPr>
          <a:xfrm flipV="1">
            <a:off x="1690688" y="2962275"/>
            <a:ext cx="0" cy="6953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04EAC965-670A-EA22-2F2E-71B967E5E450}"/>
              </a:ext>
            </a:extLst>
          </p:cNvPr>
          <p:cNvCxnSpPr>
            <a:cxnSpLocks/>
          </p:cNvCxnSpPr>
          <p:nvPr/>
        </p:nvCxnSpPr>
        <p:spPr>
          <a:xfrm>
            <a:off x="804863" y="3429000"/>
            <a:ext cx="195738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Connettore diritto 21">
            <a:extLst>
              <a:ext uri="{FF2B5EF4-FFF2-40B4-BE49-F238E27FC236}">
                <a16:creationId xmlns:a16="http://schemas.microsoft.com/office/drawing/2014/main" id="{DAA7FDA9-6417-AD4E-16BE-CE1FC694FCE9}"/>
              </a:ext>
            </a:extLst>
          </p:cNvPr>
          <p:cNvCxnSpPr>
            <a:cxnSpLocks/>
          </p:cNvCxnSpPr>
          <p:nvPr/>
        </p:nvCxnSpPr>
        <p:spPr>
          <a:xfrm>
            <a:off x="4310063" y="3438525"/>
            <a:ext cx="195738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3" name="CasellaDiTesto 22">
            <a:extLst>
              <a:ext uri="{FF2B5EF4-FFF2-40B4-BE49-F238E27FC236}">
                <a16:creationId xmlns:a16="http://schemas.microsoft.com/office/drawing/2014/main" id="{EB03CF7A-7A7A-31C2-976F-3702BC8E5F49}"/>
              </a:ext>
            </a:extLst>
          </p:cNvPr>
          <p:cNvSpPr txBox="1"/>
          <p:nvPr/>
        </p:nvSpPr>
        <p:spPr>
          <a:xfrm>
            <a:off x="1846770" y="2474471"/>
            <a:ext cx="671979" cy="369332"/>
          </a:xfrm>
          <a:prstGeom prst="rect">
            <a:avLst/>
          </a:prstGeom>
          <a:noFill/>
        </p:spPr>
        <p:txBody>
          <a:bodyPr wrap="none" rtlCol="0">
            <a:spAutoFit/>
          </a:bodyPr>
          <a:lstStyle/>
          <a:p>
            <a:r>
              <a:rPr lang="it-IT" dirty="0"/>
              <a:t>DISK</a:t>
            </a:r>
            <a:endParaRPr lang="en-GB" dirty="0"/>
          </a:p>
        </p:txBody>
      </p:sp>
      <p:cxnSp>
        <p:nvCxnSpPr>
          <p:cNvPr id="25" name="Connettore 2 24">
            <a:extLst>
              <a:ext uri="{FF2B5EF4-FFF2-40B4-BE49-F238E27FC236}">
                <a16:creationId xmlns:a16="http://schemas.microsoft.com/office/drawing/2014/main" id="{E4E70786-E8E9-28DA-A087-388B31884C3A}"/>
              </a:ext>
            </a:extLst>
          </p:cNvPr>
          <p:cNvCxnSpPr>
            <a:cxnSpLocks/>
            <a:stCxn id="23" idx="2"/>
          </p:cNvCxnSpPr>
          <p:nvPr/>
        </p:nvCxnSpPr>
        <p:spPr>
          <a:xfrm flipH="1">
            <a:off x="1785003" y="2843803"/>
            <a:ext cx="397757" cy="3006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5" name="CasellaDiTesto 34">
            <a:extLst>
              <a:ext uri="{FF2B5EF4-FFF2-40B4-BE49-F238E27FC236}">
                <a16:creationId xmlns:a16="http://schemas.microsoft.com/office/drawing/2014/main" id="{C8D29FFB-ACD6-E4B7-4175-ED770D465F0B}"/>
              </a:ext>
            </a:extLst>
          </p:cNvPr>
          <p:cNvSpPr txBox="1"/>
          <p:nvPr/>
        </p:nvSpPr>
        <p:spPr>
          <a:xfrm>
            <a:off x="5233162" y="2479234"/>
            <a:ext cx="671979" cy="369332"/>
          </a:xfrm>
          <a:prstGeom prst="rect">
            <a:avLst/>
          </a:prstGeom>
          <a:noFill/>
        </p:spPr>
        <p:txBody>
          <a:bodyPr wrap="none" rtlCol="0">
            <a:spAutoFit/>
          </a:bodyPr>
          <a:lstStyle/>
          <a:p>
            <a:r>
              <a:rPr lang="it-IT" dirty="0"/>
              <a:t>DISK</a:t>
            </a:r>
            <a:endParaRPr lang="en-GB" dirty="0"/>
          </a:p>
        </p:txBody>
      </p:sp>
      <p:cxnSp>
        <p:nvCxnSpPr>
          <p:cNvPr id="36" name="Connettore 2 35">
            <a:extLst>
              <a:ext uri="{FF2B5EF4-FFF2-40B4-BE49-F238E27FC236}">
                <a16:creationId xmlns:a16="http://schemas.microsoft.com/office/drawing/2014/main" id="{BE168492-2804-A151-084E-F46722F0C8FE}"/>
              </a:ext>
            </a:extLst>
          </p:cNvPr>
          <p:cNvCxnSpPr>
            <a:cxnSpLocks/>
            <a:stCxn id="35" idx="2"/>
          </p:cNvCxnSpPr>
          <p:nvPr/>
        </p:nvCxnSpPr>
        <p:spPr>
          <a:xfrm flipH="1">
            <a:off x="5171395" y="2848566"/>
            <a:ext cx="397757" cy="3006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7" name="CasellaDiTesto 36">
            <a:extLst>
              <a:ext uri="{FF2B5EF4-FFF2-40B4-BE49-F238E27FC236}">
                <a16:creationId xmlns:a16="http://schemas.microsoft.com/office/drawing/2014/main" id="{190557BC-FC88-1C35-C3A9-B3CA78A79045}"/>
              </a:ext>
            </a:extLst>
          </p:cNvPr>
          <p:cNvSpPr txBox="1"/>
          <p:nvPr/>
        </p:nvSpPr>
        <p:spPr>
          <a:xfrm>
            <a:off x="3658737" y="2499468"/>
            <a:ext cx="1128975" cy="646331"/>
          </a:xfrm>
          <a:prstGeom prst="rect">
            <a:avLst/>
          </a:prstGeom>
          <a:noFill/>
        </p:spPr>
        <p:txBody>
          <a:bodyPr wrap="square" rtlCol="0">
            <a:spAutoFit/>
          </a:bodyPr>
          <a:lstStyle/>
          <a:p>
            <a:pPr algn="ctr"/>
            <a:r>
              <a:rPr lang="it-IT" dirty="0">
                <a:solidFill>
                  <a:srgbClr val="FF0000"/>
                </a:solidFill>
              </a:rPr>
              <a:t>Line of the plot</a:t>
            </a:r>
            <a:endParaRPr lang="en-GB" dirty="0">
              <a:solidFill>
                <a:srgbClr val="FF0000"/>
              </a:solidFill>
            </a:endParaRPr>
          </a:p>
        </p:txBody>
      </p:sp>
      <p:cxnSp>
        <p:nvCxnSpPr>
          <p:cNvPr id="40" name="Connettore 2 39">
            <a:extLst>
              <a:ext uri="{FF2B5EF4-FFF2-40B4-BE49-F238E27FC236}">
                <a16:creationId xmlns:a16="http://schemas.microsoft.com/office/drawing/2014/main" id="{B2E01D47-7FAC-77E7-1F9A-06CA26C5A2B2}"/>
              </a:ext>
            </a:extLst>
          </p:cNvPr>
          <p:cNvCxnSpPr>
            <a:cxnSpLocks/>
            <a:stCxn id="37" idx="2"/>
          </p:cNvCxnSpPr>
          <p:nvPr/>
        </p:nvCxnSpPr>
        <p:spPr>
          <a:xfrm>
            <a:off x="4223225" y="3145799"/>
            <a:ext cx="249859" cy="23331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49" name="CasellaDiTesto 48">
            <a:extLst>
              <a:ext uri="{FF2B5EF4-FFF2-40B4-BE49-F238E27FC236}">
                <a16:creationId xmlns:a16="http://schemas.microsoft.com/office/drawing/2014/main" id="{8BAA2EF8-E391-5A44-548E-A79F5264E0FD}"/>
              </a:ext>
            </a:extLst>
          </p:cNvPr>
          <p:cNvSpPr txBox="1"/>
          <p:nvPr/>
        </p:nvSpPr>
        <p:spPr>
          <a:xfrm>
            <a:off x="356101" y="2494445"/>
            <a:ext cx="1128975" cy="646331"/>
          </a:xfrm>
          <a:prstGeom prst="rect">
            <a:avLst/>
          </a:prstGeom>
          <a:noFill/>
        </p:spPr>
        <p:txBody>
          <a:bodyPr wrap="square" rtlCol="0">
            <a:spAutoFit/>
          </a:bodyPr>
          <a:lstStyle/>
          <a:p>
            <a:pPr algn="ctr"/>
            <a:r>
              <a:rPr lang="it-IT" dirty="0">
                <a:solidFill>
                  <a:srgbClr val="FF0000"/>
                </a:solidFill>
              </a:rPr>
              <a:t>Line of the plot</a:t>
            </a:r>
            <a:endParaRPr lang="en-GB" dirty="0">
              <a:solidFill>
                <a:srgbClr val="FF0000"/>
              </a:solidFill>
            </a:endParaRPr>
          </a:p>
        </p:txBody>
      </p:sp>
      <p:cxnSp>
        <p:nvCxnSpPr>
          <p:cNvPr id="50" name="Connettore 2 49">
            <a:extLst>
              <a:ext uri="{FF2B5EF4-FFF2-40B4-BE49-F238E27FC236}">
                <a16:creationId xmlns:a16="http://schemas.microsoft.com/office/drawing/2014/main" id="{E7B48208-ADB0-4BC1-3445-898E0EBA948E}"/>
              </a:ext>
            </a:extLst>
          </p:cNvPr>
          <p:cNvCxnSpPr>
            <a:cxnSpLocks/>
            <a:stCxn id="49" idx="2"/>
          </p:cNvCxnSpPr>
          <p:nvPr/>
        </p:nvCxnSpPr>
        <p:spPr>
          <a:xfrm>
            <a:off x="920589" y="3140776"/>
            <a:ext cx="190117" cy="22493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18302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ppt_w</p:attrName>
                                        </p:attrNameLst>
                                      </p:cBhvr>
                                      <p:tavLst>
                                        <p:tav tm="0">
                                          <p:val>
                                            <p:fltVal val="0"/>
                                          </p:val>
                                        </p:tav>
                                        <p:tav tm="100000">
                                          <p:val>
                                            <p:strVal val="#ppt_w"/>
                                          </p:val>
                                        </p:tav>
                                      </p:tavLst>
                                    </p:anim>
                                    <p:anim calcmode="lin" valueType="num">
                                      <p:cBhvr>
                                        <p:cTn id="29" dur="500" fill="hold"/>
                                        <p:tgtEl>
                                          <p:spTgt spid="36"/>
                                        </p:tgtEl>
                                        <p:attrNameLst>
                                          <p:attrName>ppt_h</p:attrName>
                                        </p:attrNameLst>
                                      </p:cBhvr>
                                      <p:tavLst>
                                        <p:tav tm="0">
                                          <p:val>
                                            <p:fltVal val="0"/>
                                          </p:val>
                                        </p:tav>
                                        <p:tav tm="100000">
                                          <p:val>
                                            <p:strVal val="#ppt_h"/>
                                          </p:val>
                                        </p:tav>
                                      </p:tavLst>
                                    </p:anim>
                                    <p:animEffect transition="in" filter="fade">
                                      <p:cBhvr>
                                        <p:cTn id="30" dur="500"/>
                                        <p:tgtEl>
                                          <p:spTgt spid="3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500" fill="hold"/>
                                        <p:tgtEl>
                                          <p:spTgt spid="35"/>
                                        </p:tgtEl>
                                        <p:attrNameLst>
                                          <p:attrName>ppt_w</p:attrName>
                                        </p:attrNameLst>
                                      </p:cBhvr>
                                      <p:tavLst>
                                        <p:tav tm="0">
                                          <p:val>
                                            <p:fltVal val="0"/>
                                          </p:val>
                                        </p:tav>
                                        <p:tav tm="100000">
                                          <p:val>
                                            <p:strVal val="#ppt_w"/>
                                          </p:val>
                                        </p:tav>
                                      </p:tavLst>
                                    </p:anim>
                                    <p:anim calcmode="lin" valueType="num">
                                      <p:cBhvr>
                                        <p:cTn id="34" dur="500" fill="hold"/>
                                        <p:tgtEl>
                                          <p:spTgt spid="35"/>
                                        </p:tgtEl>
                                        <p:attrNameLst>
                                          <p:attrName>ppt_h</p:attrName>
                                        </p:attrNameLst>
                                      </p:cBhvr>
                                      <p:tavLst>
                                        <p:tav tm="0">
                                          <p:val>
                                            <p:fltVal val="0"/>
                                          </p:val>
                                        </p:tav>
                                        <p:tav tm="100000">
                                          <p:val>
                                            <p:strVal val="#ppt_h"/>
                                          </p:val>
                                        </p:tav>
                                      </p:tavLst>
                                    </p:anim>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500" fill="hold"/>
                                        <p:tgtEl>
                                          <p:spTgt spid="49"/>
                                        </p:tgtEl>
                                        <p:attrNameLst>
                                          <p:attrName>ppt_w</p:attrName>
                                        </p:attrNameLst>
                                      </p:cBhvr>
                                      <p:tavLst>
                                        <p:tav tm="0">
                                          <p:val>
                                            <p:fltVal val="0"/>
                                          </p:val>
                                        </p:tav>
                                        <p:tav tm="100000">
                                          <p:val>
                                            <p:strVal val="#ppt_w"/>
                                          </p:val>
                                        </p:tav>
                                      </p:tavLst>
                                    </p:anim>
                                    <p:anim calcmode="lin" valueType="num">
                                      <p:cBhvr>
                                        <p:cTn id="56" dur="500" fill="hold"/>
                                        <p:tgtEl>
                                          <p:spTgt spid="49"/>
                                        </p:tgtEl>
                                        <p:attrNameLst>
                                          <p:attrName>ppt_h</p:attrName>
                                        </p:attrNameLst>
                                      </p:cBhvr>
                                      <p:tavLst>
                                        <p:tav tm="0">
                                          <p:val>
                                            <p:fltVal val="0"/>
                                          </p:val>
                                        </p:tav>
                                        <p:tav tm="100000">
                                          <p:val>
                                            <p:strVal val="#ppt_h"/>
                                          </p:val>
                                        </p:tav>
                                      </p:tavLst>
                                    </p:anim>
                                    <p:animEffect transition="in" filter="fade">
                                      <p:cBhvr>
                                        <p:cTn id="57" dur="500"/>
                                        <p:tgtEl>
                                          <p:spTgt spid="49"/>
                                        </p:tgtEl>
                                      </p:cBhvr>
                                    </p:animEffect>
                                  </p:childTnLst>
                                </p:cTn>
                              </p:par>
                              <p:par>
                                <p:cTn id="58" presetID="53" presetClass="entr" presetSubtype="16"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p:cTn id="60" dur="500" fill="hold"/>
                                        <p:tgtEl>
                                          <p:spTgt spid="40"/>
                                        </p:tgtEl>
                                        <p:attrNameLst>
                                          <p:attrName>ppt_w</p:attrName>
                                        </p:attrNameLst>
                                      </p:cBhvr>
                                      <p:tavLst>
                                        <p:tav tm="0">
                                          <p:val>
                                            <p:fltVal val="0"/>
                                          </p:val>
                                        </p:tav>
                                        <p:tav tm="100000">
                                          <p:val>
                                            <p:strVal val="#ppt_w"/>
                                          </p:val>
                                        </p:tav>
                                      </p:tavLst>
                                    </p:anim>
                                    <p:anim calcmode="lin" valueType="num">
                                      <p:cBhvr>
                                        <p:cTn id="61" dur="500" fill="hold"/>
                                        <p:tgtEl>
                                          <p:spTgt spid="40"/>
                                        </p:tgtEl>
                                        <p:attrNameLst>
                                          <p:attrName>ppt_h</p:attrName>
                                        </p:attrNameLst>
                                      </p:cBhvr>
                                      <p:tavLst>
                                        <p:tav tm="0">
                                          <p:val>
                                            <p:fltVal val="0"/>
                                          </p:val>
                                        </p:tav>
                                        <p:tav tm="100000">
                                          <p:val>
                                            <p:strVal val="#ppt_h"/>
                                          </p:val>
                                        </p:tav>
                                      </p:tavLst>
                                    </p:anim>
                                    <p:animEffect transition="in" filter="fade">
                                      <p:cBhvr>
                                        <p:cTn id="62" dur="500"/>
                                        <p:tgtEl>
                                          <p:spTgt spid="40"/>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500" fill="hold"/>
                                        <p:tgtEl>
                                          <p:spTgt spid="5"/>
                                        </p:tgtEl>
                                        <p:attrNameLst>
                                          <p:attrName>ppt_w</p:attrName>
                                        </p:attrNameLst>
                                      </p:cBhvr>
                                      <p:tavLst>
                                        <p:tav tm="0">
                                          <p:val>
                                            <p:fltVal val="0"/>
                                          </p:val>
                                        </p:tav>
                                        <p:tav tm="100000">
                                          <p:val>
                                            <p:strVal val="#ppt_w"/>
                                          </p:val>
                                        </p:tav>
                                      </p:tavLst>
                                    </p:anim>
                                    <p:anim calcmode="lin" valueType="num">
                                      <p:cBhvr>
                                        <p:cTn id="73" dur="500" fill="hold"/>
                                        <p:tgtEl>
                                          <p:spTgt spid="5"/>
                                        </p:tgtEl>
                                        <p:attrNameLst>
                                          <p:attrName>ppt_h</p:attrName>
                                        </p:attrNameLst>
                                      </p:cBhvr>
                                      <p:tavLst>
                                        <p:tav tm="0">
                                          <p:val>
                                            <p:fltVal val="0"/>
                                          </p:val>
                                        </p:tav>
                                        <p:tav tm="100000">
                                          <p:val>
                                            <p:strVal val="#ppt_h"/>
                                          </p:val>
                                        </p:tav>
                                      </p:tavLst>
                                    </p:anim>
                                    <p:animEffect transition="in" filter="fade">
                                      <p:cBhvr>
                                        <p:cTn id="7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5" grpId="0"/>
      <p:bldP spid="37"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4" name="Rettangolo 3">
            <a:extLst>
              <a:ext uri="{FF2B5EF4-FFF2-40B4-BE49-F238E27FC236}">
                <a16:creationId xmlns:a16="http://schemas.microsoft.com/office/drawing/2014/main" id="{BA2895A4-A749-4A43-9172-E210D89561AD}"/>
              </a:ext>
            </a:extLst>
          </p:cNvPr>
          <p:cNvSpPr/>
          <p:nvPr/>
        </p:nvSpPr>
        <p:spPr>
          <a:xfrm>
            <a:off x="5254392" y="3244334"/>
            <a:ext cx="184731" cy="369332"/>
          </a:xfrm>
          <a:prstGeom prst="rect">
            <a:avLst/>
          </a:prstGeom>
        </p:spPr>
        <p:txBody>
          <a:bodyPr wrap="none">
            <a:spAutoFit/>
          </a:bodyPr>
          <a:lstStyle/>
          <a:p>
            <a:endParaRPr lang="it-IT" dirty="0"/>
          </a:p>
        </p:txBody>
      </p:sp>
      <p:sp>
        <p:nvSpPr>
          <p:cNvPr id="5" name="Segnaposto contenuto 4">
            <a:extLst>
              <a:ext uri="{FF2B5EF4-FFF2-40B4-BE49-F238E27FC236}">
                <a16:creationId xmlns:a16="http://schemas.microsoft.com/office/drawing/2014/main" id="{61658598-9587-4748-A5D6-6A8CE9AC3EFD}"/>
              </a:ext>
            </a:extLst>
          </p:cNvPr>
          <p:cNvSpPr>
            <a:spLocks noGrp="1"/>
          </p:cNvSpPr>
          <p:nvPr>
            <p:ph idx="1"/>
          </p:nvPr>
        </p:nvSpPr>
        <p:spPr>
          <a:xfrm>
            <a:off x="608586" y="1837195"/>
            <a:ext cx="5335230" cy="692443"/>
          </a:xfrm>
        </p:spPr>
        <p:txBody>
          <a:bodyPr>
            <a:noAutofit/>
          </a:bodyPr>
          <a:lstStyle/>
          <a:p>
            <a:pPr marL="0" indent="0">
              <a:buNone/>
            </a:pPr>
            <a:r>
              <a:rPr lang="it-IT" sz="1800" dirty="0">
                <a:solidFill>
                  <a:srgbClr val="002060"/>
                </a:solidFill>
              </a:rPr>
              <a:t>CFS (</a:t>
            </a:r>
            <a:r>
              <a:rPr lang="en-GB" sz="1800" dirty="0">
                <a:solidFill>
                  <a:srgbClr val="002060"/>
                </a:solidFill>
              </a:rPr>
              <a:t>Computational</a:t>
            </a:r>
            <a:r>
              <a:rPr lang="it-IT" sz="1800" dirty="0">
                <a:solidFill>
                  <a:srgbClr val="002060"/>
                </a:solidFill>
              </a:rPr>
              <a:t> </a:t>
            </a:r>
            <a:r>
              <a:rPr lang="en-GB" sz="1800" dirty="0">
                <a:solidFill>
                  <a:srgbClr val="002060"/>
                </a:solidFill>
              </a:rPr>
              <a:t>Fluid</a:t>
            </a:r>
            <a:r>
              <a:rPr lang="it-IT" sz="1800" dirty="0">
                <a:solidFill>
                  <a:srgbClr val="002060"/>
                </a:solidFill>
              </a:rPr>
              <a:t> and </a:t>
            </a:r>
            <a:r>
              <a:rPr lang="en-GB" sz="1800" dirty="0">
                <a:solidFill>
                  <a:srgbClr val="002060"/>
                </a:solidFill>
              </a:rPr>
              <a:t>Structure</a:t>
            </a:r>
            <a:r>
              <a:rPr lang="it-IT" sz="1800" dirty="0">
                <a:solidFill>
                  <a:srgbClr val="002060"/>
                </a:solidFill>
              </a:rPr>
              <a:t>) Engineering</a:t>
            </a:r>
          </a:p>
          <a:p>
            <a:pPr marL="0" indent="0">
              <a:buNone/>
            </a:pPr>
            <a:r>
              <a:rPr lang="it-IT" sz="1800" dirty="0">
                <a:solidFill>
                  <a:srgbClr val="002060"/>
                </a:solidFill>
              </a:rPr>
              <a:t>Lausanne, </a:t>
            </a:r>
            <a:r>
              <a:rPr lang="it-IT" sz="1800" dirty="0" err="1">
                <a:solidFill>
                  <a:srgbClr val="002060"/>
                </a:solidFill>
              </a:rPr>
              <a:t>Switzerland</a:t>
            </a:r>
            <a:endParaRPr lang="it-IT" sz="1800" dirty="0">
              <a:solidFill>
                <a:srgbClr val="002060"/>
              </a:solidFill>
            </a:endParaRPr>
          </a:p>
        </p:txBody>
      </p:sp>
      <p:pic>
        <p:nvPicPr>
          <p:cNvPr id="15" name="Segnaposto contenuto 2">
            <a:extLst>
              <a:ext uri="{FF2B5EF4-FFF2-40B4-BE49-F238E27FC236}">
                <a16:creationId xmlns:a16="http://schemas.microsoft.com/office/drawing/2014/main" id="{19900022-705F-42E6-9EC7-4F79B69EB7F8}"/>
              </a:ext>
            </a:extLst>
          </p:cNvPr>
          <p:cNvPicPr>
            <a:picLocks noChangeAspect="1"/>
          </p:cNvPicPr>
          <p:nvPr/>
        </p:nvPicPr>
        <p:blipFill>
          <a:blip r:embed="rId4"/>
          <a:stretch>
            <a:fillRect/>
          </a:stretch>
        </p:blipFill>
        <p:spPr>
          <a:xfrm>
            <a:off x="6943408" y="1852500"/>
            <a:ext cx="2825320" cy="638205"/>
          </a:xfrm>
          <a:prstGeom prst="rect">
            <a:avLst/>
          </a:prstGeom>
        </p:spPr>
      </p:pic>
      <p:sp>
        <p:nvSpPr>
          <p:cNvPr id="21" name="Segnaposto contenuto 4">
            <a:extLst>
              <a:ext uri="{FF2B5EF4-FFF2-40B4-BE49-F238E27FC236}">
                <a16:creationId xmlns:a16="http://schemas.microsoft.com/office/drawing/2014/main" id="{AA38D982-5C47-4E36-842B-79131364808A}"/>
              </a:ext>
            </a:extLst>
          </p:cNvPr>
          <p:cNvSpPr txBox="1">
            <a:spLocks/>
          </p:cNvSpPr>
          <p:nvPr/>
        </p:nvSpPr>
        <p:spPr>
          <a:xfrm>
            <a:off x="4871250" y="1132815"/>
            <a:ext cx="2206000" cy="443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dirty="0">
                <a:solidFill>
                  <a:srgbClr val="002060"/>
                </a:solidFill>
              </a:rPr>
              <a:t>Partner</a:t>
            </a:r>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8" name="Segnaposto numero diapositiva 5">
            <a:extLst>
              <a:ext uri="{FF2B5EF4-FFF2-40B4-BE49-F238E27FC236}">
                <a16:creationId xmlns:a16="http://schemas.microsoft.com/office/drawing/2014/main" id="{2A5822C5-35F2-8611-E5BA-25C152AC611A}"/>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2</a:t>
            </a:fld>
            <a:endParaRPr lang="it-IT" sz="1600" dirty="0">
              <a:solidFill>
                <a:schemeClr val="bg1"/>
              </a:solidFill>
            </a:endParaRPr>
          </a:p>
        </p:txBody>
      </p:sp>
      <p:sp>
        <p:nvSpPr>
          <p:cNvPr id="9" name="Sottotitolo 2">
            <a:extLst>
              <a:ext uri="{FF2B5EF4-FFF2-40B4-BE49-F238E27FC236}">
                <a16:creationId xmlns:a16="http://schemas.microsoft.com/office/drawing/2014/main" id="{A475A53C-EA8A-3498-7587-76E994AC9766}"/>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2" name="Shape 153">
            <a:extLst>
              <a:ext uri="{FF2B5EF4-FFF2-40B4-BE49-F238E27FC236}">
                <a16:creationId xmlns:a16="http://schemas.microsoft.com/office/drawing/2014/main" id="{C0D4F41F-52C1-CC91-9C4A-FC313078E54E}"/>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pic>
        <p:nvPicPr>
          <p:cNvPr id="7" name="Immagine 6" descr="Immagine che contiene esterni, città, autostrada&#10;&#10;Descrizione generata automaticamente">
            <a:extLst>
              <a:ext uri="{FF2B5EF4-FFF2-40B4-BE49-F238E27FC236}">
                <a16:creationId xmlns:a16="http://schemas.microsoft.com/office/drawing/2014/main" id="{5FB83257-0E50-BBC6-835B-93BA23EB4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586" y="2975357"/>
            <a:ext cx="4515377" cy="3006337"/>
          </a:xfrm>
          <a:prstGeom prst="rect">
            <a:avLst/>
          </a:prstGeom>
        </p:spPr>
      </p:pic>
      <p:sp>
        <p:nvSpPr>
          <p:cNvPr id="6" name="Freccia in giù 5">
            <a:extLst>
              <a:ext uri="{FF2B5EF4-FFF2-40B4-BE49-F238E27FC236}">
                <a16:creationId xmlns:a16="http://schemas.microsoft.com/office/drawing/2014/main" id="{650306A8-6274-F8B0-D0C9-C9E6DC91C658}"/>
              </a:ext>
            </a:extLst>
          </p:cNvPr>
          <p:cNvSpPr/>
          <p:nvPr/>
        </p:nvSpPr>
        <p:spPr>
          <a:xfrm>
            <a:off x="974173" y="3602796"/>
            <a:ext cx="225341" cy="8562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contenuto 4">
            <a:extLst>
              <a:ext uri="{FF2B5EF4-FFF2-40B4-BE49-F238E27FC236}">
                <a16:creationId xmlns:a16="http://schemas.microsoft.com/office/drawing/2014/main" id="{484DCBBC-9E87-EF3C-D73F-C0FDE97B2FF1}"/>
              </a:ext>
            </a:extLst>
          </p:cNvPr>
          <p:cNvSpPr txBox="1">
            <a:spLocks/>
          </p:cNvSpPr>
          <p:nvPr/>
        </p:nvSpPr>
        <p:spPr>
          <a:xfrm>
            <a:off x="7284023" y="3035768"/>
            <a:ext cx="2144090" cy="44343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dirty="0">
                <a:solidFill>
                  <a:srgbClr val="002060"/>
                </a:solidFill>
              </a:rPr>
              <a:t>Project Related</a:t>
            </a:r>
          </a:p>
        </p:txBody>
      </p:sp>
      <p:sp>
        <p:nvSpPr>
          <p:cNvPr id="12" name="CasellaDiTesto 11">
            <a:extLst>
              <a:ext uri="{FF2B5EF4-FFF2-40B4-BE49-F238E27FC236}">
                <a16:creationId xmlns:a16="http://schemas.microsoft.com/office/drawing/2014/main" id="{02AAE849-FD1E-26AC-4A5A-E0C0615E8452}"/>
              </a:ext>
            </a:extLst>
          </p:cNvPr>
          <p:cNvSpPr txBox="1"/>
          <p:nvPr/>
        </p:nvSpPr>
        <p:spPr>
          <a:xfrm>
            <a:off x="7510364" y="4894495"/>
            <a:ext cx="3835498" cy="923330"/>
          </a:xfrm>
          <a:prstGeom prst="rect">
            <a:avLst/>
          </a:prstGeom>
          <a:noFill/>
        </p:spPr>
        <p:txBody>
          <a:bodyPr wrap="square" rtlCol="0">
            <a:spAutoFit/>
          </a:bodyPr>
          <a:lstStyle/>
          <a:p>
            <a:r>
              <a:rPr lang="en-US" dirty="0">
                <a:solidFill>
                  <a:srgbClr val="002060"/>
                </a:solidFill>
              </a:rPr>
              <a:t>Collaborative System of Systems Exploration of Aviation Products, Services &amp; Business models</a:t>
            </a:r>
            <a:endParaRPr lang="en-GB" dirty="0">
              <a:solidFill>
                <a:srgbClr val="002060"/>
              </a:solidFill>
            </a:endParaRPr>
          </a:p>
        </p:txBody>
      </p:sp>
      <p:pic>
        <p:nvPicPr>
          <p:cNvPr id="13" name="Picture 10" descr="Mountain View">
            <a:extLst>
              <a:ext uri="{FF2B5EF4-FFF2-40B4-BE49-F238E27FC236}">
                <a16:creationId xmlns:a16="http://schemas.microsoft.com/office/drawing/2014/main" id="{F9FF97AC-D385-2298-E876-D4F9CD39D4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1040" y="4981777"/>
            <a:ext cx="1134675" cy="756450"/>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descr="Immagine che contiene testo, orologio&#10;&#10;Descrizione generata automaticamente">
            <a:extLst>
              <a:ext uri="{FF2B5EF4-FFF2-40B4-BE49-F238E27FC236}">
                <a16:creationId xmlns:a16="http://schemas.microsoft.com/office/drawing/2014/main" id="{3C6C6450-53D4-3AE6-AB7C-E2AC9B409C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4131" y="3386443"/>
            <a:ext cx="2463873" cy="1445234"/>
          </a:xfrm>
          <a:prstGeom prst="rect">
            <a:avLst/>
          </a:prstGeom>
        </p:spPr>
      </p:pic>
    </p:spTree>
    <p:extLst>
      <p:ext uri="{BB962C8B-B14F-4D97-AF65-F5344CB8AC3E}">
        <p14:creationId xmlns:p14="http://schemas.microsoft.com/office/powerpoint/2010/main" val="3981023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20</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pic>
        <p:nvPicPr>
          <p:cNvPr id="5" name="Immagine 4" descr="Immagine che contiene grafico&#10;&#10;Descrizione generata automaticamente">
            <a:extLst>
              <a:ext uri="{FF2B5EF4-FFF2-40B4-BE49-F238E27FC236}">
                <a16:creationId xmlns:a16="http://schemas.microsoft.com/office/drawing/2014/main" id="{0184CF86-F247-2F61-A7F2-CE9E2DADB32B}"/>
              </a:ext>
            </a:extLst>
          </p:cNvPr>
          <p:cNvPicPr>
            <a:picLocks noChangeAspect="1"/>
          </p:cNvPicPr>
          <p:nvPr/>
        </p:nvPicPr>
        <p:blipFill rotWithShape="1">
          <a:blip r:embed="rId4">
            <a:extLst>
              <a:ext uri="{28A0092B-C50C-407E-A947-70E740481C1C}">
                <a14:useLocalDpi xmlns:a14="http://schemas.microsoft.com/office/drawing/2010/main" val="0"/>
              </a:ext>
            </a:extLst>
          </a:blip>
          <a:srcRect l="6521" t="7765" r="9674" b="5285"/>
          <a:stretch/>
        </p:blipFill>
        <p:spPr>
          <a:xfrm>
            <a:off x="5524500" y="1291420"/>
            <a:ext cx="6285653" cy="3681715"/>
          </a:xfrm>
          <a:prstGeom prst="rect">
            <a:avLst/>
          </a:prstGeom>
        </p:spPr>
      </p:pic>
      <p:sp>
        <p:nvSpPr>
          <p:cNvPr id="7" name="Segnaposto contenuto 1">
            <a:extLst>
              <a:ext uri="{FF2B5EF4-FFF2-40B4-BE49-F238E27FC236}">
                <a16:creationId xmlns:a16="http://schemas.microsoft.com/office/drawing/2014/main" id="{A5B822F0-A64F-63CB-5139-16438CCB59C1}"/>
              </a:ext>
            </a:extLst>
          </p:cNvPr>
          <p:cNvSpPr txBox="1">
            <a:spLocks/>
          </p:cNvSpPr>
          <p:nvPr/>
        </p:nvSpPr>
        <p:spPr>
          <a:xfrm>
            <a:off x="381847" y="1384293"/>
            <a:ext cx="1800913" cy="455459"/>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a:t>Test case 1</a:t>
            </a:r>
          </a:p>
        </p:txBody>
      </p:sp>
      <p:sp>
        <p:nvSpPr>
          <p:cNvPr id="10" name="CasellaDiTesto 9">
            <a:extLst>
              <a:ext uri="{FF2B5EF4-FFF2-40B4-BE49-F238E27FC236}">
                <a16:creationId xmlns:a16="http://schemas.microsoft.com/office/drawing/2014/main" id="{6A569F65-1E4E-2ADF-BF9D-DC7665204540}"/>
              </a:ext>
            </a:extLst>
          </p:cNvPr>
          <p:cNvSpPr txBox="1"/>
          <p:nvPr/>
        </p:nvSpPr>
        <p:spPr>
          <a:xfrm>
            <a:off x="1239080" y="5271057"/>
            <a:ext cx="3040500" cy="369332"/>
          </a:xfrm>
          <a:prstGeom prst="rect">
            <a:avLst/>
          </a:prstGeom>
          <a:noFill/>
        </p:spPr>
        <p:txBody>
          <a:bodyPr wrap="square" rtlCol="0">
            <a:spAutoFit/>
          </a:bodyPr>
          <a:lstStyle/>
          <a:p>
            <a:pPr algn="ctr"/>
            <a:r>
              <a:rPr lang="it-IT" dirty="0"/>
              <a:t>Zoom in the disk zone</a:t>
            </a:r>
          </a:p>
        </p:txBody>
      </p:sp>
      <p:sp>
        <p:nvSpPr>
          <p:cNvPr id="2" name="CasellaDiTesto 1">
            <a:extLst>
              <a:ext uri="{FF2B5EF4-FFF2-40B4-BE49-F238E27FC236}">
                <a16:creationId xmlns:a16="http://schemas.microsoft.com/office/drawing/2014/main" id="{6C8AECE8-2013-EDDD-E37D-F2592B4D2F19}"/>
              </a:ext>
            </a:extLst>
          </p:cNvPr>
          <p:cNvSpPr txBox="1"/>
          <p:nvPr/>
        </p:nvSpPr>
        <p:spPr>
          <a:xfrm>
            <a:off x="5524500" y="5013866"/>
            <a:ext cx="6755857" cy="369332"/>
          </a:xfrm>
          <a:prstGeom prst="rect">
            <a:avLst/>
          </a:prstGeom>
          <a:noFill/>
        </p:spPr>
        <p:txBody>
          <a:bodyPr wrap="square" rtlCol="0">
            <a:spAutoFit/>
          </a:bodyPr>
          <a:lstStyle/>
          <a:p>
            <a:pPr algn="ctr"/>
            <a:r>
              <a:rPr lang="it-IT" dirty="0"/>
              <a:t>Pressure coefficient </a:t>
            </a:r>
            <a:r>
              <a:rPr lang="it-IT" dirty="0" err="1"/>
              <a:t>plotted</a:t>
            </a:r>
            <a:r>
              <a:rPr lang="it-IT" dirty="0"/>
              <a:t> on a line </a:t>
            </a:r>
            <a:r>
              <a:rPr lang="it-IT" dirty="0" err="1"/>
              <a:t>parallel</a:t>
            </a:r>
            <a:r>
              <a:rPr lang="it-IT" dirty="0"/>
              <a:t> to the x-</a:t>
            </a:r>
            <a:r>
              <a:rPr lang="it-IT" dirty="0" err="1"/>
              <a:t>direction</a:t>
            </a:r>
            <a:endParaRPr lang="it-IT" dirty="0"/>
          </a:p>
        </p:txBody>
      </p:sp>
      <p:pic>
        <p:nvPicPr>
          <p:cNvPr id="14" name="Immagine 13" descr="Immagine che contiene grafico&#10;&#10;Descrizione generata automaticamente">
            <a:extLst>
              <a:ext uri="{FF2B5EF4-FFF2-40B4-BE49-F238E27FC236}">
                <a16:creationId xmlns:a16="http://schemas.microsoft.com/office/drawing/2014/main" id="{CDCA0CAA-F9FB-666D-7AA1-2760A92B339B}"/>
              </a:ext>
            </a:extLst>
          </p:cNvPr>
          <p:cNvPicPr>
            <a:picLocks noChangeAspect="1"/>
          </p:cNvPicPr>
          <p:nvPr/>
        </p:nvPicPr>
        <p:blipFill rotWithShape="1">
          <a:blip r:embed="rId5">
            <a:extLst>
              <a:ext uri="{28A0092B-C50C-407E-A947-70E740481C1C}">
                <a14:useLocalDpi xmlns:a14="http://schemas.microsoft.com/office/drawing/2010/main" val="0"/>
              </a:ext>
            </a:extLst>
          </a:blip>
          <a:srcRect t="5197" r="5390"/>
          <a:stretch/>
        </p:blipFill>
        <p:spPr>
          <a:xfrm>
            <a:off x="134197" y="2124725"/>
            <a:ext cx="5250266" cy="3228598"/>
          </a:xfrm>
          <a:prstGeom prst="rect">
            <a:avLst/>
          </a:prstGeom>
        </p:spPr>
      </p:pic>
      <p:sp>
        <p:nvSpPr>
          <p:cNvPr id="15" name="Rettangolo 14">
            <a:extLst>
              <a:ext uri="{FF2B5EF4-FFF2-40B4-BE49-F238E27FC236}">
                <a16:creationId xmlns:a16="http://schemas.microsoft.com/office/drawing/2014/main" id="{5750BD84-8B2A-C4CB-F93F-3631D7427CC5}"/>
              </a:ext>
            </a:extLst>
          </p:cNvPr>
          <p:cNvSpPr/>
          <p:nvPr/>
        </p:nvSpPr>
        <p:spPr>
          <a:xfrm>
            <a:off x="8753474" y="3571875"/>
            <a:ext cx="247651" cy="1066800"/>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cxnSp>
        <p:nvCxnSpPr>
          <p:cNvPr id="18" name="Connettore diritto 17">
            <a:extLst>
              <a:ext uri="{FF2B5EF4-FFF2-40B4-BE49-F238E27FC236}">
                <a16:creationId xmlns:a16="http://schemas.microsoft.com/office/drawing/2014/main" id="{2FB716AD-41C9-DF1C-E86D-F169B27A9375}"/>
              </a:ext>
            </a:extLst>
          </p:cNvPr>
          <p:cNvCxnSpPr>
            <a:cxnSpLocks/>
          </p:cNvCxnSpPr>
          <p:nvPr/>
        </p:nvCxnSpPr>
        <p:spPr>
          <a:xfrm flipH="1" flipV="1">
            <a:off x="5133975" y="2357438"/>
            <a:ext cx="3619499" cy="1214437"/>
          </a:xfrm>
          <a:prstGeom prst="line">
            <a:avLst/>
          </a:prstGeom>
          <a:ln>
            <a:solidFill>
              <a:srgbClr val="050505"/>
            </a:solidFill>
          </a:ln>
        </p:spPr>
        <p:style>
          <a:lnRef idx="3">
            <a:schemeClr val="dk1"/>
          </a:lnRef>
          <a:fillRef idx="0">
            <a:schemeClr val="dk1"/>
          </a:fillRef>
          <a:effectRef idx="2">
            <a:schemeClr val="dk1"/>
          </a:effectRef>
          <a:fontRef idx="minor">
            <a:schemeClr val="tx1"/>
          </a:fontRef>
        </p:style>
      </p:cxnSp>
      <p:cxnSp>
        <p:nvCxnSpPr>
          <p:cNvPr id="20" name="Connettore diritto 19">
            <a:extLst>
              <a:ext uri="{FF2B5EF4-FFF2-40B4-BE49-F238E27FC236}">
                <a16:creationId xmlns:a16="http://schemas.microsoft.com/office/drawing/2014/main" id="{8F14602E-E193-D248-ED18-F3381140FD2C}"/>
              </a:ext>
            </a:extLst>
          </p:cNvPr>
          <p:cNvCxnSpPr/>
          <p:nvPr/>
        </p:nvCxnSpPr>
        <p:spPr>
          <a:xfrm flipH="1">
            <a:off x="5133975" y="4638675"/>
            <a:ext cx="3619499" cy="334460"/>
          </a:xfrm>
          <a:prstGeom prst="line">
            <a:avLst/>
          </a:prstGeom>
        </p:spPr>
        <p:style>
          <a:lnRef idx="3">
            <a:schemeClr val="dk1"/>
          </a:lnRef>
          <a:fillRef idx="0">
            <a:schemeClr val="dk1"/>
          </a:fillRef>
          <a:effectRef idx="2">
            <a:schemeClr val="dk1"/>
          </a:effectRef>
          <a:fontRef idx="minor">
            <a:schemeClr val="tx1"/>
          </a:fontRef>
        </p:style>
      </p:cxnSp>
      <p:sp>
        <p:nvSpPr>
          <p:cNvPr id="4" name="CasellaDiTesto 3">
            <a:extLst>
              <a:ext uri="{FF2B5EF4-FFF2-40B4-BE49-F238E27FC236}">
                <a16:creationId xmlns:a16="http://schemas.microsoft.com/office/drawing/2014/main" id="{8B32EB73-766A-B97E-0427-91ABB8E66E63}"/>
              </a:ext>
            </a:extLst>
          </p:cNvPr>
          <p:cNvSpPr txBox="1"/>
          <p:nvPr/>
        </p:nvSpPr>
        <p:spPr>
          <a:xfrm>
            <a:off x="16976" y="5686668"/>
            <a:ext cx="12181144" cy="400110"/>
          </a:xfrm>
          <a:prstGeom prst="rect">
            <a:avLst/>
          </a:prstGeom>
          <a:noFill/>
        </p:spPr>
        <p:txBody>
          <a:bodyPr wrap="square" rtlCol="0">
            <a:spAutoFit/>
          </a:bodyPr>
          <a:lstStyle/>
          <a:p>
            <a:pPr algn="ctr"/>
            <a:r>
              <a:rPr lang="en-US" sz="2000" dirty="0"/>
              <a:t>The differences in this simulation are almost zero, the pressure jumps are overlapped, as in the other part of the plot</a:t>
            </a:r>
            <a:endParaRPr lang="it-IT" sz="2000" dirty="0"/>
          </a:p>
        </p:txBody>
      </p:sp>
    </p:spTree>
    <p:extLst>
      <p:ext uri="{BB962C8B-B14F-4D97-AF65-F5344CB8AC3E}">
        <p14:creationId xmlns:p14="http://schemas.microsoft.com/office/powerpoint/2010/main" val="1294450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2" presetClass="entr" presetSubtype="2"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par>
                                <p:cTn id="18" presetID="22" presetClass="entr" presetSubtype="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21</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mc:AlternateContent xmlns:mc="http://schemas.openxmlformats.org/markup-compatibility/2006" xmlns:pslz="http://schemas.microsoft.com/office/powerpoint/2016/slidezoom">
        <mc:Choice Requires="pslz">
          <p:graphicFrame>
            <p:nvGraphicFramePr>
              <p:cNvPr id="11" name="Anteprima della diapositiva 10">
                <a:extLst>
                  <a:ext uri="{FF2B5EF4-FFF2-40B4-BE49-F238E27FC236}">
                    <a16:creationId xmlns:a16="http://schemas.microsoft.com/office/drawing/2014/main" id="{714F9FB0-54F7-9DDE-D08C-0BB6AB87E599}"/>
                  </a:ext>
                </a:extLst>
              </p:cNvPr>
              <p:cNvGraphicFramePr>
                <a:graphicFrameLocks noChangeAspect="1"/>
              </p:cNvGraphicFramePr>
              <p:nvPr>
                <p:extLst>
                  <p:ext uri="{D42A27DB-BD31-4B8C-83A1-F6EECF244321}">
                    <p14:modId xmlns:p14="http://schemas.microsoft.com/office/powerpoint/2010/main" val="103502981"/>
                  </p:ext>
                </p:extLst>
              </p:nvPr>
            </p:nvGraphicFramePr>
            <p:xfrm>
              <a:off x="236508" y="2857656"/>
              <a:ext cx="3573888" cy="2010312"/>
            </p:xfrm>
            <a:graphic>
              <a:graphicData uri="http://schemas.microsoft.com/office/powerpoint/2016/slidezoom">
                <pslz:sldZm>
                  <pslz:sldZmObj sldId="324" cId="3296288813">
                    <pslz:zmPr id="{80F3298D-D0BD-4C75-B5F4-FA636CB0EFF4}" returnToParent="0" transitionDur="1000">
                      <p166:blipFill xmlns:p166="http://schemas.microsoft.com/office/powerpoint/2016/6/main">
                        <a:blip r:embed="rId4"/>
                        <a:stretch>
                          <a:fillRect/>
                        </a:stretch>
                      </p166:blipFill>
                      <p166:spPr xmlns:p166="http://schemas.microsoft.com/office/powerpoint/2016/6/main">
                        <a:xfrm>
                          <a:off x="0" y="0"/>
                          <a:ext cx="3573888" cy="2010312"/>
                        </a:xfrm>
                        <a:prstGeom prst="rect">
                          <a:avLst/>
                        </a:prstGeom>
                        <a:ln w="3175">
                          <a:solidFill>
                            <a:prstClr val="ltGray"/>
                          </a:solidFill>
                        </a:ln>
                      </p166:spPr>
                    </pslz:zmPr>
                  </pslz:sldZmObj>
                </pslz:sldZm>
              </a:graphicData>
            </a:graphic>
          </p:graphicFrame>
        </mc:Choice>
        <mc:Fallback xmlns="">
          <p:pic>
            <p:nvPicPr>
              <p:cNvPr id="11" name="Anteprima della diapositiva 10">
                <a:hlinkClick r:id="rId5" action="ppaction://hlinksldjump"/>
                <a:extLst>
                  <a:ext uri="{FF2B5EF4-FFF2-40B4-BE49-F238E27FC236}">
                    <a16:creationId xmlns:a16="http://schemas.microsoft.com/office/drawing/2014/main" id="{714F9FB0-54F7-9DDE-D08C-0BB6AB87E599}"/>
                  </a:ext>
                </a:extLst>
              </p:cNvPr>
              <p:cNvPicPr>
                <a:picLocks noGrp="1" noRot="1" noChangeAspect="1" noMove="1" noResize="1" noEditPoints="1" noAdjustHandles="1" noChangeArrowheads="1" noChangeShapeType="1"/>
              </p:cNvPicPr>
              <p:nvPr/>
            </p:nvPicPr>
            <p:blipFill>
              <a:blip r:embed="rId6"/>
              <a:stretch>
                <a:fillRect/>
              </a:stretch>
            </p:blipFill>
            <p:spPr>
              <a:xfrm>
                <a:off x="236508" y="2857656"/>
                <a:ext cx="3573888" cy="201031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Anteprima della diapositiva 12">
                <a:extLst>
                  <a:ext uri="{FF2B5EF4-FFF2-40B4-BE49-F238E27FC236}">
                    <a16:creationId xmlns:a16="http://schemas.microsoft.com/office/drawing/2014/main" id="{8D2E341E-A6D2-708B-3286-E0015D07182C}"/>
                  </a:ext>
                </a:extLst>
              </p:cNvPr>
              <p:cNvGraphicFramePr>
                <a:graphicFrameLocks noChangeAspect="1"/>
              </p:cNvGraphicFramePr>
              <p:nvPr>
                <p:extLst>
                  <p:ext uri="{D42A27DB-BD31-4B8C-83A1-F6EECF244321}">
                    <p14:modId xmlns:p14="http://schemas.microsoft.com/office/powerpoint/2010/main" val="2771664787"/>
                  </p:ext>
                </p:extLst>
              </p:nvPr>
            </p:nvGraphicFramePr>
            <p:xfrm>
              <a:off x="4311039" y="2857656"/>
              <a:ext cx="3573888" cy="2010312"/>
            </p:xfrm>
            <a:graphic>
              <a:graphicData uri="http://schemas.microsoft.com/office/powerpoint/2016/slidezoom">
                <pslz:sldZm>
                  <pslz:sldZmObj sldId="320" cId="1379254243">
                    <pslz:zmPr id="{E251379B-C852-4978-97AA-4B6EC3076EE3}" returnToParent="0" transitionDur="1000">
                      <p166:blipFill xmlns:p166="http://schemas.microsoft.com/office/powerpoint/2016/6/main">
                        <a:blip r:embed="rId7"/>
                        <a:stretch>
                          <a:fillRect/>
                        </a:stretch>
                      </p166:blipFill>
                      <p166:spPr xmlns:p166="http://schemas.microsoft.com/office/powerpoint/2016/6/main">
                        <a:xfrm>
                          <a:off x="0" y="0"/>
                          <a:ext cx="3573888" cy="2010312"/>
                        </a:xfrm>
                        <a:prstGeom prst="rect">
                          <a:avLst/>
                        </a:prstGeom>
                        <a:ln w="3175">
                          <a:solidFill>
                            <a:prstClr val="ltGray"/>
                          </a:solidFill>
                        </a:ln>
                      </p166:spPr>
                    </pslz:zmPr>
                  </pslz:sldZmObj>
                </pslz:sldZm>
              </a:graphicData>
            </a:graphic>
          </p:graphicFrame>
        </mc:Choice>
        <mc:Fallback xmlns="">
          <p:pic>
            <p:nvPicPr>
              <p:cNvPr id="13" name="Anteprima della diapositiva 12">
                <a:hlinkClick r:id="rId8" action="ppaction://hlinksldjump"/>
                <a:extLst>
                  <a:ext uri="{FF2B5EF4-FFF2-40B4-BE49-F238E27FC236}">
                    <a16:creationId xmlns:a16="http://schemas.microsoft.com/office/drawing/2014/main" id="{8D2E341E-A6D2-708B-3286-E0015D07182C}"/>
                  </a:ext>
                </a:extLst>
              </p:cNvPr>
              <p:cNvPicPr>
                <a:picLocks noGrp="1" noRot="1" noChangeAspect="1" noMove="1" noResize="1" noEditPoints="1" noAdjustHandles="1" noChangeArrowheads="1" noChangeShapeType="1"/>
              </p:cNvPicPr>
              <p:nvPr/>
            </p:nvPicPr>
            <p:blipFill>
              <a:blip r:embed="rId9"/>
              <a:stretch>
                <a:fillRect/>
              </a:stretch>
            </p:blipFill>
            <p:spPr>
              <a:xfrm>
                <a:off x="4311039" y="2857656"/>
                <a:ext cx="3573888" cy="2010312"/>
              </a:xfrm>
              <a:prstGeom prst="rect">
                <a:avLst/>
              </a:prstGeom>
              <a:ln w="3175">
                <a:solidFill>
                  <a:prstClr val="ltGray"/>
                </a:solidFill>
              </a:ln>
            </p:spPr>
          </p:pic>
        </mc:Fallback>
      </mc:AlternateContent>
      <p:sp>
        <p:nvSpPr>
          <p:cNvPr id="2" name="CasellaDiTesto 1">
            <a:extLst>
              <a:ext uri="{FF2B5EF4-FFF2-40B4-BE49-F238E27FC236}">
                <a16:creationId xmlns:a16="http://schemas.microsoft.com/office/drawing/2014/main" id="{A8508451-9EF7-6C97-CAFE-6B318EC08BB6}"/>
              </a:ext>
            </a:extLst>
          </p:cNvPr>
          <p:cNvSpPr txBox="1"/>
          <p:nvPr/>
        </p:nvSpPr>
        <p:spPr>
          <a:xfrm>
            <a:off x="4949240" y="1690637"/>
            <a:ext cx="2211311" cy="523220"/>
          </a:xfrm>
          <a:prstGeom prst="rect">
            <a:avLst/>
          </a:prstGeom>
          <a:noFill/>
        </p:spPr>
        <p:txBody>
          <a:bodyPr wrap="none" rtlCol="0">
            <a:spAutoFit/>
          </a:bodyPr>
          <a:lstStyle/>
          <a:p>
            <a:r>
              <a:rPr lang="it-IT" sz="2800" dirty="0"/>
              <a:t>VALIDATION</a:t>
            </a:r>
          </a:p>
        </p:txBody>
      </p:sp>
      <mc:AlternateContent xmlns:mc="http://schemas.openxmlformats.org/markup-compatibility/2006" xmlns:pslz="http://schemas.microsoft.com/office/powerpoint/2016/slidezoom">
        <mc:Choice Requires="pslz">
          <p:graphicFrame>
            <p:nvGraphicFramePr>
              <p:cNvPr id="5" name="Anteprima della diapositiva 4">
                <a:extLst>
                  <a:ext uri="{FF2B5EF4-FFF2-40B4-BE49-F238E27FC236}">
                    <a16:creationId xmlns:a16="http://schemas.microsoft.com/office/drawing/2014/main" id="{73DCEE77-EB38-8EC1-8201-609DA546F694}"/>
                  </a:ext>
                </a:extLst>
              </p:cNvPr>
              <p:cNvGraphicFramePr>
                <a:graphicFrameLocks noChangeAspect="1"/>
              </p:cNvGraphicFramePr>
              <p:nvPr>
                <p:extLst>
                  <p:ext uri="{D42A27DB-BD31-4B8C-83A1-F6EECF244321}">
                    <p14:modId xmlns:p14="http://schemas.microsoft.com/office/powerpoint/2010/main" val="461347401"/>
                  </p:ext>
                </p:extLst>
              </p:nvPr>
            </p:nvGraphicFramePr>
            <p:xfrm>
              <a:off x="8381602" y="2857656"/>
              <a:ext cx="3573888" cy="2010312"/>
            </p:xfrm>
            <a:graphic>
              <a:graphicData uri="http://schemas.microsoft.com/office/powerpoint/2016/slidezoom">
                <pslz:sldZm>
                  <pslz:sldZmObj sldId="293" cId="2901891618">
                    <pslz:zmPr id="{F9FE6304-4158-4948-A1BB-3CC910412307}" returnToParent="0" transitionDur="1000">
                      <p166:blipFill xmlns:p166="http://schemas.microsoft.com/office/powerpoint/2016/6/main">
                        <a:blip r:embed="rId10"/>
                        <a:stretch>
                          <a:fillRect/>
                        </a:stretch>
                      </p166:blipFill>
                      <p166:spPr xmlns:p166="http://schemas.microsoft.com/office/powerpoint/2016/6/main">
                        <a:xfrm>
                          <a:off x="0" y="0"/>
                          <a:ext cx="3573888" cy="2010312"/>
                        </a:xfrm>
                        <a:prstGeom prst="rect">
                          <a:avLst/>
                        </a:prstGeom>
                        <a:ln w="3175">
                          <a:solidFill>
                            <a:prstClr val="ltGray"/>
                          </a:solidFill>
                        </a:ln>
                      </p166:spPr>
                    </pslz:zmPr>
                  </pslz:sldZmObj>
                </pslz:sldZm>
              </a:graphicData>
            </a:graphic>
          </p:graphicFrame>
        </mc:Choice>
        <mc:Fallback xmlns="">
          <p:pic>
            <p:nvPicPr>
              <p:cNvPr id="5" name="Anteprima della diapositiva 4">
                <a:hlinkClick r:id="rId11" action="ppaction://hlinksldjump"/>
                <a:extLst>
                  <a:ext uri="{FF2B5EF4-FFF2-40B4-BE49-F238E27FC236}">
                    <a16:creationId xmlns:a16="http://schemas.microsoft.com/office/drawing/2014/main" id="{73DCEE77-EB38-8EC1-8201-609DA546F694}"/>
                  </a:ext>
                </a:extLst>
              </p:cNvPr>
              <p:cNvPicPr>
                <a:picLocks noGrp="1" noRot="1" noChangeAspect="1" noMove="1" noResize="1" noEditPoints="1" noAdjustHandles="1" noChangeArrowheads="1" noChangeShapeType="1"/>
              </p:cNvPicPr>
              <p:nvPr/>
            </p:nvPicPr>
            <p:blipFill>
              <a:blip r:embed="rId12"/>
              <a:stretch>
                <a:fillRect/>
              </a:stretch>
            </p:blipFill>
            <p:spPr>
              <a:xfrm>
                <a:off x="8381602" y="2857656"/>
                <a:ext cx="3573888" cy="2010312"/>
              </a:xfrm>
              <a:prstGeom prst="rect">
                <a:avLst/>
              </a:prstGeom>
              <a:ln w="3175">
                <a:solidFill>
                  <a:prstClr val="ltGray"/>
                </a:solidFill>
              </a:ln>
            </p:spPr>
          </p:pic>
        </mc:Fallback>
      </mc:AlternateContent>
    </p:spTree>
    <p:extLst>
      <p:ext uri="{BB962C8B-B14F-4D97-AF65-F5344CB8AC3E}">
        <p14:creationId xmlns:p14="http://schemas.microsoft.com/office/powerpoint/2010/main" val="2499182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22</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4" name="Segnaposto contenuto 1">
            <a:extLst>
              <a:ext uri="{FF2B5EF4-FFF2-40B4-BE49-F238E27FC236}">
                <a16:creationId xmlns:a16="http://schemas.microsoft.com/office/drawing/2014/main" id="{979A48E0-F270-6DED-C8C1-AABBABB11981}"/>
              </a:ext>
            </a:extLst>
          </p:cNvPr>
          <p:cNvSpPr txBox="1">
            <a:spLocks/>
          </p:cNvSpPr>
          <p:nvPr/>
        </p:nvSpPr>
        <p:spPr>
          <a:xfrm>
            <a:off x="381847" y="1384293"/>
            <a:ext cx="1800913" cy="455459"/>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a:t>Test case 1</a:t>
            </a:r>
          </a:p>
        </p:txBody>
      </p:sp>
      <p:pic>
        <p:nvPicPr>
          <p:cNvPr id="20" name="Immagine 19">
            <a:extLst>
              <a:ext uri="{FF2B5EF4-FFF2-40B4-BE49-F238E27FC236}">
                <a16:creationId xmlns:a16="http://schemas.microsoft.com/office/drawing/2014/main" id="{0EB85E8F-56A4-6D87-63C7-0B2AB529BA7A}"/>
              </a:ext>
            </a:extLst>
          </p:cNvPr>
          <p:cNvPicPr>
            <a:picLocks noChangeAspect="1"/>
          </p:cNvPicPr>
          <p:nvPr/>
        </p:nvPicPr>
        <p:blipFill rotWithShape="1">
          <a:blip r:embed="rId4">
            <a:extLst>
              <a:ext uri="{28A0092B-C50C-407E-A947-70E740481C1C}">
                <a14:useLocalDpi xmlns:a14="http://schemas.microsoft.com/office/drawing/2010/main" val="0"/>
              </a:ext>
            </a:extLst>
          </a:blip>
          <a:srcRect t="3536" b="3536"/>
          <a:stretch/>
        </p:blipFill>
        <p:spPr>
          <a:xfrm>
            <a:off x="381846" y="2144123"/>
            <a:ext cx="5840361" cy="2703871"/>
          </a:xfrm>
          <a:prstGeom prst="rect">
            <a:avLst/>
          </a:prstGeom>
        </p:spPr>
      </p:pic>
      <p:sp>
        <p:nvSpPr>
          <p:cNvPr id="5" name="Freccia a destra 4">
            <a:extLst>
              <a:ext uri="{FF2B5EF4-FFF2-40B4-BE49-F238E27FC236}">
                <a16:creationId xmlns:a16="http://schemas.microsoft.com/office/drawing/2014/main" id="{A118EF0F-9E58-8D2B-D9E8-567F76E5E598}"/>
              </a:ext>
            </a:extLst>
          </p:cNvPr>
          <p:cNvSpPr/>
          <p:nvPr/>
        </p:nvSpPr>
        <p:spPr>
          <a:xfrm>
            <a:off x="2500698" y="1508136"/>
            <a:ext cx="1602658" cy="202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5BE2C770-D767-89BB-7C77-642E1EC083F3}"/>
              </a:ext>
            </a:extLst>
          </p:cNvPr>
          <p:cNvSpPr txBox="1"/>
          <p:nvPr/>
        </p:nvSpPr>
        <p:spPr>
          <a:xfrm>
            <a:off x="4421294" y="1384293"/>
            <a:ext cx="1496277" cy="461665"/>
          </a:xfrm>
          <a:prstGeom prst="rect">
            <a:avLst/>
          </a:prstGeom>
          <a:noFill/>
        </p:spPr>
        <p:txBody>
          <a:bodyPr wrap="square" rtlCol="0">
            <a:spAutoFit/>
          </a:bodyPr>
          <a:lstStyle/>
          <a:p>
            <a:r>
              <a:rPr lang="it-IT" sz="2400" dirty="0" err="1"/>
              <a:t>Validation</a:t>
            </a:r>
            <a:endParaRPr lang="it-IT" dirty="0"/>
          </a:p>
        </p:txBody>
      </p:sp>
      <p:sp>
        <p:nvSpPr>
          <p:cNvPr id="10" name="CasellaDiTesto 9">
            <a:extLst>
              <a:ext uri="{FF2B5EF4-FFF2-40B4-BE49-F238E27FC236}">
                <a16:creationId xmlns:a16="http://schemas.microsoft.com/office/drawing/2014/main" id="{EC86225F-4A4C-4CEB-C2F3-AEEE305DF699}"/>
              </a:ext>
            </a:extLst>
          </p:cNvPr>
          <p:cNvSpPr txBox="1"/>
          <p:nvPr/>
        </p:nvSpPr>
        <p:spPr>
          <a:xfrm>
            <a:off x="1384735" y="5053578"/>
            <a:ext cx="3834582" cy="369332"/>
          </a:xfrm>
          <a:prstGeom prst="rect">
            <a:avLst/>
          </a:prstGeom>
          <a:noFill/>
        </p:spPr>
        <p:txBody>
          <a:bodyPr wrap="square" rtlCol="0">
            <a:spAutoFit/>
          </a:bodyPr>
          <a:lstStyle/>
          <a:p>
            <a:r>
              <a:rPr lang="it-IT" dirty="0" err="1"/>
              <a:t>Unstructured</a:t>
            </a:r>
            <a:r>
              <a:rPr lang="it-IT" dirty="0"/>
              <a:t> mesh made with GMSH</a:t>
            </a:r>
          </a:p>
        </p:txBody>
      </p:sp>
      <p:pic>
        <p:nvPicPr>
          <p:cNvPr id="22" name="Immagine 21">
            <a:extLst>
              <a:ext uri="{FF2B5EF4-FFF2-40B4-BE49-F238E27FC236}">
                <a16:creationId xmlns:a16="http://schemas.microsoft.com/office/drawing/2014/main" id="{91163B48-5733-43FF-1795-519CA5C6CD0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40145" y="1102721"/>
            <a:ext cx="2792190" cy="2799442"/>
          </a:xfrm>
          <a:prstGeom prst="rect">
            <a:avLst/>
          </a:prstGeom>
        </p:spPr>
      </p:pic>
      <p:pic>
        <p:nvPicPr>
          <p:cNvPr id="23" name="Immagine 22">
            <a:extLst>
              <a:ext uri="{FF2B5EF4-FFF2-40B4-BE49-F238E27FC236}">
                <a16:creationId xmlns:a16="http://schemas.microsoft.com/office/drawing/2014/main" id="{60395C3D-151C-F32D-1B43-8FD819F53F3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12175" y="3363365"/>
            <a:ext cx="2791977" cy="2799228"/>
          </a:xfrm>
          <a:prstGeom prst="rect">
            <a:avLst/>
          </a:prstGeom>
        </p:spPr>
      </p:pic>
      <p:sp>
        <p:nvSpPr>
          <p:cNvPr id="9" name="CasellaDiTesto 8">
            <a:extLst>
              <a:ext uri="{FF2B5EF4-FFF2-40B4-BE49-F238E27FC236}">
                <a16:creationId xmlns:a16="http://schemas.microsoft.com/office/drawing/2014/main" id="{5B8CBD2F-34A6-C87B-F497-9DDBAFCAC56B}"/>
              </a:ext>
            </a:extLst>
          </p:cNvPr>
          <p:cNvSpPr txBox="1"/>
          <p:nvPr/>
        </p:nvSpPr>
        <p:spPr>
          <a:xfrm>
            <a:off x="418296" y="5627345"/>
            <a:ext cx="8225200" cy="400110"/>
          </a:xfrm>
          <a:prstGeom prst="rect">
            <a:avLst/>
          </a:prstGeom>
          <a:noFill/>
        </p:spPr>
        <p:txBody>
          <a:bodyPr wrap="none" rtlCol="0">
            <a:spAutoFit/>
          </a:bodyPr>
          <a:lstStyle/>
          <a:p>
            <a:r>
              <a:rPr lang="it-IT" sz="2000" dirty="0"/>
              <a:t>The </a:t>
            </a:r>
            <a:r>
              <a:rPr lang="it-IT" sz="2000" dirty="0" err="1"/>
              <a:t>same</a:t>
            </a:r>
            <a:r>
              <a:rPr lang="it-IT" sz="2000" dirty="0"/>
              <a:t> </a:t>
            </a:r>
            <a:r>
              <a:rPr lang="it-IT" sz="2000" dirty="0" err="1"/>
              <a:t>geometry</a:t>
            </a:r>
            <a:r>
              <a:rPr lang="it-IT" sz="2000" dirty="0"/>
              <a:t> </a:t>
            </a:r>
            <a:r>
              <a:rPr lang="it-IT" sz="2000" dirty="0" err="1"/>
              <a:t>is</a:t>
            </a:r>
            <a:r>
              <a:rPr lang="it-IT" sz="2000" dirty="0"/>
              <a:t> the </a:t>
            </a:r>
            <a:r>
              <a:rPr lang="it-IT" sz="2000" dirty="0" err="1"/>
              <a:t>meshed</a:t>
            </a:r>
            <a:r>
              <a:rPr lang="it-IT" sz="2000" dirty="0"/>
              <a:t> </a:t>
            </a:r>
            <a:r>
              <a:rPr lang="it-IT" sz="2000" dirty="0" err="1"/>
              <a:t>using</a:t>
            </a:r>
            <a:r>
              <a:rPr lang="it-IT" sz="2000" dirty="0"/>
              <a:t> the </a:t>
            </a:r>
            <a:r>
              <a:rPr lang="it-IT" sz="2000" dirty="0" err="1"/>
              <a:t>pre</a:t>
            </a:r>
            <a:r>
              <a:rPr lang="it-IT" sz="2000" dirty="0"/>
              <a:t> </a:t>
            </a:r>
            <a:r>
              <a:rPr lang="it-IT" sz="2000" dirty="0" err="1"/>
              <a:t>installed</a:t>
            </a:r>
            <a:r>
              <a:rPr lang="it-IT" sz="2000" dirty="0"/>
              <a:t> tool in </a:t>
            </a:r>
            <a:r>
              <a:rPr lang="it-IT" sz="2000" dirty="0" err="1"/>
              <a:t>CEASIOMpy</a:t>
            </a:r>
            <a:endParaRPr lang="it-IT" sz="2000" dirty="0"/>
          </a:p>
        </p:txBody>
      </p:sp>
      <p:sp>
        <p:nvSpPr>
          <p:cNvPr id="2" name="CasellaDiTesto 1">
            <a:extLst>
              <a:ext uri="{FF2B5EF4-FFF2-40B4-BE49-F238E27FC236}">
                <a16:creationId xmlns:a16="http://schemas.microsoft.com/office/drawing/2014/main" id="{070FC88C-03F3-F7FC-459B-2BE990FBBBE8}"/>
              </a:ext>
            </a:extLst>
          </p:cNvPr>
          <p:cNvSpPr txBox="1"/>
          <p:nvPr/>
        </p:nvSpPr>
        <p:spPr>
          <a:xfrm>
            <a:off x="9650273" y="1632879"/>
            <a:ext cx="1759322" cy="1200329"/>
          </a:xfrm>
          <a:prstGeom prst="rect">
            <a:avLst/>
          </a:prstGeom>
          <a:noFill/>
        </p:spPr>
        <p:txBody>
          <a:bodyPr wrap="square" rtlCol="0">
            <a:spAutoFit/>
          </a:bodyPr>
          <a:lstStyle/>
          <a:p>
            <a:r>
              <a:rPr lang="it-IT" dirty="0"/>
              <a:t>On the </a:t>
            </a:r>
            <a:r>
              <a:rPr lang="it-IT" dirty="0" err="1"/>
              <a:t>left</a:t>
            </a:r>
            <a:r>
              <a:rPr lang="it-IT" dirty="0"/>
              <a:t> Mach </a:t>
            </a:r>
            <a:r>
              <a:rPr lang="it-IT" dirty="0" err="1"/>
              <a:t>contour</a:t>
            </a:r>
            <a:r>
              <a:rPr lang="it-IT" dirty="0"/>
              <a:t> from </a:t>
            </a:r>
            <a:r>
              <a:rPr lang="it-IT" dirty="0" err="1"/>
              <a:t>CEASIOMpy</a:t>
            </a:r>
            <a:r>
              <a:rPr lang="it-IT" dirty="0"/>
              <a:t> </a:t>
            </a:r>
            <a:r>
              <a:rPr lang="it-IT" dirty="0" err="1"/>
              <a:t>calculation</a:t>
            </a:r>
            <a:endParaRPr lang="it-IT" dirty="0"/>
          </a:p>
        </p:txBody>
      </p:sp>
      <p:sp>
        <p:nvSpPr>
          <p:cNvPr id="11" name="CasellaDiTesto 10">
            <a:extLst>
              <a:ext uri="{FF2B5EF4-FFF2-40B4-BE49-F238E27FC236}">
                <a16:creationId xmlns:a16="http://schemas.microsoft.com/office/drawing/2014/main" id="{6FD0CEDA-9BA9-BCE2-70E7-6320E1A0AA23}"/>
              </a:ext>
            </a:extLst>
          </p:cNvPr>
          <p:cNvSpPr txBox="1"/>
          <p:nvPr/>
        </p:nvSpPr>
        <p:spPr>
          <a:xfrm>
            <a:off x="7108800" y="4473985"/>
            <a:ext cx="2203375" cy="923330"/>
          </a:xfrm>
          <a:prstGeom prst="rect">
            <a:avLst/>
          </a:prstGeom>
          <a:noFill/>
        </p:spPr>
        <p:txBody>
          <a:bodyPr wrap="square" rtlCol="0">
            <a:spAutoFit/>
          </a:bodyPr>
          <a:lstStyle/>
          <a:p>
            <a:r>
              <a:rPr lang="it-IT" dirty="0"/>
              <a:t>On the </a:t>
            </a:r>
            <a:r>
              <a:rPr lang="it-IT" dirty="0" err="1"/>
              <a:t>right</a:t>
            </a:r>
            <a:r>
              <a:rPr lang="it-IT" dirty="0"/>
              <a:t>  Mach </a:t>
            </a:r>
            <a:r>
              <a:rPr lang="it-IT" dirty="0" err="1"/>
              <a:t>contour</a:t>
            </a:r>
            <a:r>
              <a:rPr lang="it-IT" dirty="0"/>
              <a:t> from the test case data</a:t>
            </a:r>
          </a:p>
        </p:txBody>
      </p:sp>
    </p:spTree>
    <p:extLst>
      <p:ext uri="{BB962C8B-B14F-4D97-AF65-F5344CB8AC3E}">
        <p14:creationId xmlns:p14="http://schemas.microsoft.com/office/powerpoint/2010/main" val="1379254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a:extLst>
              <a:ext uri="{FF2B5EF4-FFF2-40B4-BE49-F238E27FC236}">
                <a16:creationId xmlns:a16="http://schemas.microsoft.com/office/drawing/2014/main" id="{60395C3D-151C-F32D-1B43-8FD819F53F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34808" y="3382701"/>
            <a:ext cx="2756181" cy="2763340"/>
          </a:xfrm>
          <a:prstGeom prst="rect">
            <a:avLst/>
          </a:prstGeom>
        </p:spPr>
      </p:pic>
      <p:pic>
        <p:nvPicPr>
          <p:cNvPr id="22" name="Immagine 21">
            <a:extLst>
              <a:ext uri="{FF2B5EF4-FFF2-40B4-BE49-F238E27FC236}">
                <a16:creationId xmlns:a16="http://schemas.microsoft.com/office/drawing/2014/main" id="{91163B48-5733-43FF-1795-519CA5C6CD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76153" y="1108438"/>
            <a:ext cx="2756182" cy="2763342"/>
          </a:xfrm>
          <a:prstGeom prst="rect">
            <a:avLst/>
          </a:prstGeom>
        </p:spPr>
      </p:pic>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23</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4" name="Segnaposto contenuto 1">
            <a:extLst>
              <a:ext uri="{FF2B5EF4-FFF2-40B4-BE49-F238E27FC236}">
                <a16:creationId xmlns:a16="http://schemas.microsoft.com/office/drawing/2014/main" id="{979A48E0-F270-6DED-C8C1-AABBABB11981}"/>
              </a:ext>
            </a:extLst>
          </p:cNvPr>
          <p:cNvSpPr txBox="1">
            <a:spLocks/>
          </p:cNvSpPr>
          <p:nvPr/>
        </p:nvSpPr>
        <p:spPr>
          <a:xfrm>
            <a:off x="381847" y="1384293"/>
            <a:ext cx="1800913" cy="455459"/>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a:t>Test case 1</a:t>
            </a:r>
          </a:p>
        </p:txBody>
      </p:sp>
      <p:pic>
        <p:nvPicPr>
          <p:cNvPr id="20" name="Immagine 19">
            <a:extLst>
              <a:ext uri="{FF2B5EF4-FFF2-40B4-BE49-F238E27FC236}">
                <a16:creationId xmlns:a16="http://schemas.microsoft.com/office/drawing/2014/main" id="{0EB85E8F-56A4-6D87-63C7-0B2AB529BA7A}"/>
              </a:ext>
            </a:extLst>
          </p:cNvPr>
          <p:cNvPicPr>
            <a:picLocks noChangeAspect="1"/>
          </p:cNvPicPr>
          <p:nvPr/>
        </p:nvPicPr>
        <p:blipFill rotWithShape="1">
          <a:blip r:embed="rId6">
            <a:extLst>
              <a:ext uri="{28A0092B-C50C-407E-A947-70E740481C1C}">
                <a14:useLocalDpi xmlns:a14="http://schemas.microsoft.com/office/drawing/2010/main" val="0"/>
              </a:ext>
            </a:extLst>
          </a:blip>
          <a:srcRect t="3536" b="3536"/>
          <a:stretch/>
        </p:blipFill>
        <p:spPr>
          <a:xfrm>
            <a:off x="381846" y="2144123"/>
            <a:ext cx="5840361" cy="2703871"/>
          </a:xfrm>
          <a:prstGeom prst="rect">
            <a:avLst/>
          </a:prstGeom>
        </p:spPr>
      </p:pic>
      <p:sp>
        <p:nvSpPr>
          <p:cNvPr id="5" name="Freccia a destra 4">
            <a:extLst>
              <a:ext uri="{FF2B5EF4-FFF2-40B4-BE49-F238E27FC236}">
                <a16:creationId xmlns:a16="http://schemas.microsoft.com/office/drawing/2014/main" id="{A118EF0F-9E58-8D2B-D9E8-567F76E5E598}"/>
              </a:ext>
            </a:extLst>
          </p:cNvPr>
          <p:cNvSpPr/>
          <p:nvPr/>
        </p:nvSpPr>
        <p:spPr>
          <a:xfrm>
            <a:off x="2500698" y="1508136"/>
            <a:ext cx="1602658" cy="202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5BE2C770-D767-89BB-7C77-642E1EC083F3}"/>
              </a:ext>
            </a:extLst>
          </p:cNvPr>
          <p:cNvSpPr txBox="1"/>
          <p:nvPr/>
        </p:nvSpPr>
        <p:spPr>
          <a:xfrm>
            <a:off x="4421294" y="1384293"/>
            <a:ext cx="1496277" cy="461665"/>
          </a:xfrm>
          <a:prstGeom prst="rect">
            <a:avLst/>
          </a:prstGeom>
          <a:noFill/>
        </p:spPr>
        <p:txBody>
          <a:bodyPr wrap="square" rtlCol="0">
            <a:spAutoFit/>
          </a:bodyPr>
          <a:lstStyle/>
          <a:p>
            <a:r>
              <a:rPr lang="it-IT" sz="2400" dirty="0" err="1"/>
              <a:t>Validation</a:t>
            </a:r>
            <a:endParaRPr lang="it-IT" dirty="0"/>
          </a:p>
        </p:txBody>
      </p:sp>
      <p:sp>
        <p:nvSpPr>
          <p:cNvPr id="9" name="CasellaDiTesto 8">
            <a:extLst>
              <a:ext uri="{FF2B5EF4-FFF2-40B4-BE49-F238E27FC236}">
                <a16:creationId xmlns:a16="http://schemas.microsoft.com/office/drawing/2014/main" id="{26BA401D-4CB6-86F1-A62B-CECE354F6085}"/>
              </a:ext>
            </a:extLst>
          </p:cNvPr>
          <p:cNvSpPr txBox="1"/>
          <p:nvPr/>
        </p:nvSpPr>
        <p:spPr>
          <a:xfrm>
            <a:off x="418296" y="5627345"/>
            <a:ext cx="8225200" cy="400110"/>
          </a:xfrm>
          <a:prstGeom prst="rect">
            <a:avLst/>
          </a:prstGeom>
          <a:noFill/>
        </p:spPr>
        <p:txBody>
          <a:bodyPr wrap="none" rtlCol="0">
            <a:spAutoFit/>
          </a:bodyPr>
          <a:lstStyle/>
          <a:p>
            <a:r>
              <a:rPr lang="it-IT" sz="2000" dirty="0"/>
              <a:t>The </a:t>
            </a:r>
            <a:r>
              <a:rPr lang="it-IT" sz="2000" dirty="0" err="1"/>
              <a:t>same</a:t>
            </a:r>
            <a:r>
              <a:rPr lang="it-IT" sz="2000" dirty="0"/>
              <a:t> </a:t>
            </a:r>
            <a:r>
              <a:rPr lang="it-IT" sz="2000" dirty="0" err="1"/>
              <a:t>geometry</a:t>
            </a:r>
            <a:r>
              <a:rPr lang="it-IT" sz="2000" dirty="0"/>
              <a:t> </a:t>
            </a:r>
            <a:r>
              <a:rPr lang="it-IT" sz="2000" dirty="0" err="1"/>
              <a:t>is</a:t>
            </a:r>
            <a:r>
              <a:rPr lang="it-IT" sz="2000" dirty="0"/>
              <a:t> the </a:t>
            </a:r>
            <a:r>
              <a:rPr lang="it-IT" sz="2000" dirty="0" err="1"/>
              <a:t>meshed</a:t>
            </a:r>
            <a:r>
              <a:rPr lang="it-IT" sz="2000" dirty="0"/>
              <a:t> </a:t>
            </a:r>
            <a:r>
              <a:rPr lang="it-IT" sz="2000" dirty="0" err="1"/>
              <a:t>using</a:t>
            </a:r>
            <a:r>
              <a:rPr lang="it-IT" sz="2000" dirty="0"/>
              <a:t> the </a:t>
            </a:r>
            <a:r>
              <a:rPr lang="it-IT" sz="2000" dirty="0" err="1"/>
              <a:t>pre</a:t>
            </a:r>
            <a:r>
              <a:rPr lang="it-IT" sz="2000" dirty="0"/>
              <a:t> </a:t>
            </a:r>
            <a:r>
              <a:rPr lang="it-IT" sz="2000" dirty="0" err="1"/>
              <a:t>installed</a:t>
            </a:r>
            <a:r>
              <a:rPr lang="it-IT" sz="2000" dirty="0"/>
              <a:t> tool in </a:t>
            </a:r>
            <a:r>
              <a:rPr lang="it-IT" sz="2000" dirty="0" err="1"/>
              <a:t>CEASIOMpy</a:t>
            </a:r>
            <a:endParaRPr lang="it-IT" sz="2000" dirty="0"/>
          </a:p>
        </p:txBody>
      </p:sp>
      <p:sp>
        <p:nvSpPr>
          <p:cNvPr id="11" name="CasellaDiTesto 10">
            <a:extLst>
              <a:ext uri="{FF2B5EF4-FFF2-40B4-BE49-F238E27FC236}">
                <a16:creationId xmlns:a16="http://schemas.microsoft.com/office/drawing/2014/main" id="{92254ADD-C5E7-BC8D-62ED-713F0D1C5B17}"/>
              </a:ext>
            </a:extLst>
          </p:cNvPr>
          <p:cNvSpPr txBox="1"/>
          <p:nvPr/>
        </p:nvSpPr>
        <p:spPr>
          <a:xfrm>
            <a:off x="1384735" y="5053578"/>
            <a:ext cx="3834582" cy="369332"/>
          </a:xfrm>
          <a:prstGeom prst="rect">
            <a:avLst/>
          </a:prstGeom>
          <a:noFill/>
        </p:spPr>
        <p:txBody>
          <a:bodyPr wrap="square" rtlCol="0">
            <a:spAutoFit/>
          </a:bodyPr>
          <a:lstStyle/>
          <a:p>
            <a:r>
              <a:rPr lang="it-IT" dirty="0" err="1"/>
              <a:t>Unstructured</a:t>
            </a:r>
            <a:r>
              <a:rPr lang="it-IT" dirty="0"/>
              <a:t> mesh made with GMSH</a:t>
            </a: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4EC2F913-4735-03FB-1E85-1FF87E381451}"/>
                  </a:ext>
                </a:extLst>
              </p:cNvPr>
              <p:cNvSpPr txBox="1"/>
              <p:nvPr/>
            </p:nvSpPr>
            <p:spPr>
              <a:xfrm>
                <a:off x="9650273" y="1632879"/>
                <a:ext cx="1759322" cy="1200329"/>
              </a:xfrm>
              <a:prstGeom prst="rect">
                <a:avLst/>
              </a:prstGeom>
              <a:noFill/>
            </p:spPr>
            <p:txBody>
              <a:bodyPr wrap="square" rtlCol="0">
                <a:spAutoFit/>
              </a:bodyPr>
              <a:lstStyle/>
              <a:p>
                <a:r>
                  <a:rPr lang="it-IT" dirty="0"/>
                  <a:t>On the </a:t>
                </a:r>
                <a:r>
                  <a:rPr lang="it-IT" dirty="0" err="1"/>
                  <a:t>left</a:t>
                </a:r>
                <a:r>
                  <a:rPr lang="it-IT" dirty="0"/>
                  <a:t>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𝐶</m:t>
                        </m:r>
                      </m:e>
                      <m:sub>
                        <m:r>
                          <a:rPr lang="it-IT" b="0" i="1" smtClean="0">
                            <a:latin typeface="Cambria Math" panose="02040503050406030204" pitchFamily="18" charset="0"/>
                          </a:rPr>
                          <m:t>𝑃</m:t>
                        </m:r>
                      </m:sub>
                    </m:sSub>
                  </m:oMath>
                </a14:m>
                <a:r>
                  <a:rPr lang="it-IT" dirty="0"/>
                  <a:t> </a:t>
                </a:r>
                <a:r>
                  <a:rPr lang="it-IT" dirty="0" err="1"/>
                  <a:t>contour</a:t>
                </a:r>
                <a:r>
                  <a:rPr lang="it-IT" dirty="0"/>
                  <a:t> from </a:t>
                </a:r>
                <a:r>
                  <a:rPr lang="it-IT" dirty="0" err="1"/>
                  <a:t>CEASIOMpy</a:t>
                </a:r>
                <a:r>
                  <a:rPr lang="it-IT" dirty="0"/>
                  <a:t> </a:t>
                </a:r>
                <a:r>
                  <a:rPr lang="it-IT" dirty="0" err="1"/>
                  <a:t>calculation</a:t>
                </a:r>
                <a:endParaRPr lang="it-IT" dirty="0"/>
              </a:p>
            </p:txBody>
          </p:sp>
        </mc:Choice>
        <mc:Fallback xmlns="">
          <p:sp>
            <p:nvSpPr>
              <p:cNvPr id="12" name="CasellaDiTesto 11">
                <a:extLst>
                  <a:ext uri="{FF2B5EF4-FFF2-40B4-BE49-F238E27FC236}">
                    <a16:creationId xmlns:a16="http://schemas.microsoft.com/office/drawing/2014/main" id="{4EC2F913-4735-03FB-1E85-1FF87E381451}"/>
                  </a:ext>
                </a:extLst>
              </p:cNvPr>
              <p:cNvSpPr txBox="1">
                <a:spLocks noRot="1" noChangeAspect="1" noMove="1" noResize="1" noEditPoints="1" noAdjustHandles="1" noChangeArrowheads="1" noChangeShapeType="1" noTextEdit="1"/>
              </p:cNvSpPr>
              <p:nvPr/>
            </p:nvSpPr>
            <p:spPr>
              <a:xfrm>
                <a:off x="9650273" y="1632879"/>
                <a:ext cx="1759322" cy="1200329"/>
              </a:xfrm>
              <a:prstGeom prst="rect">
                <a:avLst/>
              </a:prstGeom>
              <a:blipFill>
                <a:blip r:embed="rId7"/>
                <a:stretch>
                  <a:fillRect l="-2768" t="-3046" b="-710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49C3FF02-2563-620F-C0DD-C8AF06693739}"/>
                  </a:ext>
                </a:extLst>
              </p:cNvPr>
              <p:cNvSpPr txBox="1"/>
              <p:nvPr/>
            </p:nvSpPr>
            <p:spPr>
              <a:xfrm>
                <a:off x="7108800" y="4473985"/>
                <a:ext cx="2203375" cy="923330"/>
              </a:xfrm>
              <a:prstGeom prst="rect">
                <a:avLst/>
              </a:prstGeom>
              <a:noFill/>
            </p:spPr>
            <p:txBody>
              <a:bodyPr wrap="square" rtlCol="0">
                <a:spAutoFit/>
              </a:bodyPr>
              <a:lstStyle/>
              <a:p>
                <a:r>
                  <a:rPr lang="it-IT" dirty="0"/>
                  <a:t>On the </a:t>
                </a:r>
                <a:r>
                  <a:rPr lang="it-IT" dirty="0" err="1"/>
                  <a:t>right</a:t>
                </a:r>
                <a:r>
                  <a:rPr lang="it-IT" dirty="0"/>
                  <a:t>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𝐶</m:t>
                        </m:r>
                      </m:e>
                      <m:sub>
                        <m:r>
                          <a:rPr lang="it-IT" b="0" i="1" smtClean="0">
                            <a:latin typeface="Cambria Math" panose="02040503050406030204" pitchFamily="18" charset="0"/>
                          </a:rPr>
                          <m:t>𝑃</m:t>
                        </m:r>
                      </m:sub>
                    </m:sSub>
                  </m:oMath>
                </a14:m>
                <a:r>
                  <a:rPr lang="it-IT" dirty="0"/>
                  <a:t> </a:t>
                </a:r>
                <a:r>
                  <a:rPr lang="it-IT" dirty="0" err="1"/>
                  <a:t>contour</a:t>
                </a:r>
                <a:r>
                  <a:rPr lang="it-IT" dirty="0"/>
                  <a:t> from the test case data</a:t>
                </a:r>
              </a:p>
            </p:txBody>
          </p:sp>
        </mc:Choice>
        <mc:Fallback xmlns="">
          <p:sp>
            <p:nvSpPr>
              <p:cNvPr id="14" name="CasellaDiTesto 13">
                <a:extLst>
                  <a:ext uri="{FF2B5EF4-FFF2-40B4-BE49-F238E27FC236}">
                    <a16:creationId xmlns:a16="http://schemas.microsoft.com/office/drawing/2014/main" id="{49C3FF02-2563-620F-C0DD-C8AF06693739}"/>
                  </a:ext>
                </a:extLst>
              </p:cNvPr>
              <p:cNvSpPr txBox="1">
                <a:spLocks noRot="1" noChangeAspect="1" noMove="1" noResize="1" noEditPoints="1" noAdjustHandles="1" noChangeArrowheads="1" noChangeShapeType="1" noTextEdit="1"/>
              </p:cNvSpPr>
              <p:nvPr/>
            </p:nvSpPr>
            <p:spPr>
              <a:xfrm>
                <a:off x="7108800" y="4473985"/>
                <a:ext cx="2203375" cy="923330"/>
              </a:xfrm>
              <a:prstGeom prst="rect">
                <a:avLst/>
              </a:prstGeom>
              <a:blipFill>
                <a:blip r:embed="rId8"/>
                <a:stretch>
                  <a:fillRect l="-2210" t="-3974" b="-9934"/>
                </a:stretch>
              </a:blipFill>
            </p:spPr>
            <p:txBody>
              <a:bodyPr/>
              <a:lstStyle/>
              <a:p>
                <a:r>
                  <a:rPr lang="it-IT">
                    <a:noFill/>
                  </a:rPr>
                  <a:t> </a:t>
                </a:r>
              </a:p>
            </p:txBody>
          </p:sp>
        </mc:Fallback>
      </mc:AlternateContent>
      <p:cxnSp>
        <p:nvCxnSpPr>
          <p:cNvPr id="10" name="Connettore diritto 9">
            <a:extLst>
              <a:ext uri="{FF2B5EF4-FFF2-40B4-BE49-F238E27FC236}">
                <a16:creationId xmlns:a16="http://schemas.microsoft.com/office/drawing/2014/main" id="{4EED4159-C511-623D-3125-E1F8F9D8260A}"/>
              </a:ext>
            </a:extLst>
          </p:cNvPr>
          <p:cNvCxnSpPr>
            <a:cxnSpLocks/>
          </p:cNvCxnSpPr>
          <p:nvPr/>
        </p:nvCxnSpPr>
        <p:spPr>
          <a:xfrm flipV="1">
            <a:off x="3109913" y="2705100"/>
            <a:ext cx="0" cy="677601"/>
          </a:xfrm>
          <a:prstGeom prst="line">
            <a:avLst/>
          </a:prstGeom>
        </p:spPr>
        <p:style>
          <a:lnRef idx="3">
            <a:schemeClr val="dk1"/>
          </a:lnRef>
          <a:fillRef idx="0">
            <a:schemeClr val="dk1"/>
          </a:fillRef>
          <a:effectRef idx="2">
            <a:schemeClr val="dk1"/>
          </a:effectRef>
          <a:fontRef idx="minor">
            <a:schemeClr val="tx1"/>
          </a:fontRef>
        </p:style>
      </p:cxnSp>
      <p:cxnSp>
        <p:nvCxnSpPr>
          <p:cNvPr id="17" name="Connettore 2 16">
            <a:extLst>
              <a:ext uri="{FF2B5EF4-FFF2-40B4-BE49-F238E27FC236}">
                <a16:creationId xmlns:a16="http://schemas.microsoft.com/office/drawing/2014/main" id="{24FDDD2F-2F3B-0539-F3A8-95B374106BB1}"/>
              </a:ext>
            </a:extLst>
          </p:cNvPr>
          <p:cNvCxnSpPr>
            <a:cxnSpLocks/>
            <a:stCxn id="21" idx="2"/>
          </p:cNvCxnSpPr>
          <p:nvPr/>
        </p:nvCxnSpPr>
        <p:spPr>
          <a:xfrm>
            <a:off x="2604903" y="2626664"/>
            <a:ext cx="452622" cy="2594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CasellaDiTesto 20">
            <a:extLst>
              <a:ext uri="{FF2B5EF4-FFF2-40B4-BE49-F238E27FC236}">
                <a16:creationId xmlns:a16="http://schemas.microsoft.com/office/drawing/2014/main" id="{5C8D007F-0482-CE26-38EC-27C0F54D15E9}"/>
              </a:ext>
            </a:extLst>
          </p:cNvPr>
          <p:cNvSpPr txBox="1"/>
          <p:nvPr/>
        </p:nvSpPr>
        <p:spPr>
          <a:xfrm>
            <a:off x="2268913" y="2257332"/>
            <a:ext cx="671979" cy="369332"/>
          </a:xfrm>
          <a:prstGeom prst="rect">
            <a:avLst/>
          </a:prstGeom>
          <a:solidFill>
            <a:srgbClr val="C8C5BD"/>
          </a:solidFill>
        </p:spPr>
        <p:txBody>
          <a:bodyPr wrap="square" rtlCol="0">
            <a:spAutoFit/>
          </a:bodyPr>
          <a:lstStyle/>
          <a:p>
            <a:r>
              <a:rPr lang="it-IT" dirty="0"/>
              <a:t>DISK</a:t>
            </a:r>
            <a:endParaRPr lang="en-GB" dirty="0"/>
          </a:p>
        </p:txBody>
      </p:sp>
      <p:cxnSp>
        <p:nvCxnSpPr>
          <p:cNvPr id="29" name="Connettore diritto 28">
            <a:extLst>
              <a:ext uri="{FF2B5EF4-FFF2-40B4-BE49-F238E27FC236}">
                <a16:creationId xmlns:a16="http://schemas.microsoft.com/office/drawing/2014/main" id="{23B9679C-5B7C-8E84-E9A6-1391064F12B8}"/>
              </a:ext>
            </a:extLst>
          </p:cNvPr>
          <p:cNvCxnSpPr>
            <a:cxnSpLocks/>
          </p:cNvCxnSpPr>
          <p:nvPr/>
        </p:nvCxnSpPr>
        <p:spPr>
          <a:xfrm>
            <a:off x="2268913" y="3052763"/>
            <a:ext cx="188875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Connettore 2 36">
            <a:extLst>
              <a:ext uri="{FF2B5EF4-FFF2-40B4-BE49-F238E27FC236}">
                <a16:creationId xmlns:a16="http://schemas.microsoft.com/office/drawing/2014/main" id="{BEED3786-B596-DAB4-00C3-090BCA1A4E7A}"/>
              </a:ext>
            </a:extLst>
          </p:cNvPr>
          <p:cNvCxnSpPr>
            <a:cxnSpLocks/>
          </p:cNvCxnSpPr>
          <p:nvPr/>
        </p:nvCxnSpPr>
        <p:spPr>
          <a:xfrm flipH="1">
            <a:off x="3800475" y="2673940"/>
            <a:ext cx="302881" cy="27853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9" name="CasellaDiTesto 38">
            <a:extLst>
              <a:ext uri="{FF2B5EF4-FFF2-40B4-BE49-F238E27FC236}">
                <a16:creationId xmlns:a16="http://schemas.microsoft.com/office/drawing/2014/main" id="{1FA34C54-5D74-F34E-0FBE-2058F0BD6F9F}"/>
              </a:ext>
            </a:extLst>
          </p:cNvPr>
          <p:cNvSpPr txBox="1"/>
          <p:nvPr/>
        </p:nvSpPr>
        <p:spPr>
          <a:xfrm>
            <a:off x="3716107" y="2305443"/>
            <a:ext cx="1861137" cy="369332"/>
          </a:xfrm>
          <a:prstGeom prst="rect">
            <a:avLst/>
          </a:prstGeom>
          <a:solidFill>
            <a:srgbClr val="C8C5BD"/>
          </a:solidFill>
        </p:spPr>
        <p:txBody>
          <a:bodyPr wrap="square" rtlCol="0">
            <a:spAutoFit/>
          </a:bodyPr>
          <a:lstStyle/>
          <a:p>
            <a:pPr algn="ctr"/>
            <a:r>
              <a:rPr lang="it-IT" dirty="0">
                <a:solidFill>
                  <a:srgbClr val="FF0000"/>
                </a:solidFill>
              </a:rPr>
              <a:t>Line of the plot</a:t>
            </a:r>
            <a:endParaRPr lang="en-GB" dirty="0">
              <a:solidFill>
                <a:srgbClr val="FF0000"/>
              </a:solidFill>
            </a:endParaRPr>
          </a:p>
        </p:txBody>
      </p:sp>
    </p:spTree>
    <p:extLst>
      <p:ext uri="{BB962C8B-B14F-4D97-AF65-F5344CB8AC3E}">
        <p14:creationId xmlns:p14="http://schemas.microsoft.com/office/powerpoint/2010/main" val="1591171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animEffect transition="in" filter="fade">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po 40">
            <a:extLst>
              <a:ext uri="{FF2B5EF4-FFF2-40B4-BE49-F238E27FC236}">
                <a16:creationId xmlns:a16="http://schemas.microsoft.com/office/drawing/2014/main" id="{568C4DF3-9B8D-B701-B7B0-D395F10960D5}"/>
              </a:ext>
            </a:extLst>
          </p:cNvPr>
          <p:cNvGrpSpPr/>
          <p:nvPr/>
        </p:nvGrpSpPr>
        <p:grpSpPr>
          <a:xfrm>
            <a:off x="134197" y="2026751"/>
            <a:ext cx="5250266" cy="3290592"/>
            <a:chOff x="134197" y="2026751"/>
            <a:chExt cx="5250266" cy="3290592"/>
          </a:xfrm>
        </p:grpSpPr>
        <p:grpSp>
          <p:nvGrpSpPr>
            <p:cNvPr id="40" name="Gruppo 39">
              <a:extLst>
                <a:ext uri="{FF2B5EF4-FFF2-40B4-BE49-F238E27FC236}">
                  <a16:creationId xmlns:a16="http://schemas.microsoft.com/office/drawing/2014/main" id="{EBCD6B49-6D55-C027-1E59-693660AB4653}"/>
                </a:ext>
              </a:extLst>
            </p:cNvPr>
            <p:cNvGrpSpPr/>
            <p:nvPr/>
          </p:nvGrpSpPr>
          <p:grpSpPr>
            <a:xfrm>
              <a:off x="134197" y="2026751"/>
              <a:ext cx="5250266" cy="3236129"/>
              <a:chOff x="134197" y="2026751"/>
              <a:chExt cx="5250266" cy="3236129"/>
            </a:xfrm>
          </p:grpSpPr>
          <p:pic>
            <p:nvPicPr>
              <p:cNvPr id="14" name="Immagine 13">
                <a:extLst>
                  <a:ext uri="{FF2B5EF4-FFF2-40B4-BE49-F238E27FC236}">
                    <a16:creationId xmlns:a16="http://schemas.microsoft.com/office/drawing/2014/main" id="{CDCA0CAA-F9FB-666D-7AA1-2760A92B339B}"/>
                  </a:ext>
                </a:extLst>
              </p:cNvPr>
              <p:cNvPicPr>
                <a:picLocks noChangeAspect="1"/>
              </p:cNvPicPr>
              <p:nvPr/>
            </p:nvPicPr>
            <p:blipFill rotWithShape="1">
              <a:blip r:embed="rId3">
                <a:extLst>
                  <a:ext uri="{28A0092B-C50C-407E-A947-70E740481C1C}">
                    <a14:useLocalDpi xmlns:a14="http://schemas.microsoft.com/office/drawing/2010/main" val="0"/>
                  </a:ext>
                </a:extLst>
              </a:blip>
              <a:srcRect l="573" r="573"/>
              <a:stretch/>
            </p:blipFill>
            <p:spPr>
              <a:xfrm>
                <a:off x="134197" y="2026751"/>
                <a:ext cx="5250266" cy="3228598"/>
              </a:xfrm>
              <a:prstGeom prst="rect">
                <a:avLst/>
              </a:prstGeom>
            </p:spPr>
          </p:pic>
          <p:sp>
            <p:nvSpPr>
              <p:cNvPr id="22" name="Rettangolo 21">
                <a:extLst>
                  <a:ext uri="{FF2B5EF4-FFF2-40B4-BE49-F238E27FC236}">
                    <a16:creationId xmlns:a16="http://schemas.microsoft.com/office/drawing/2014/main" id="{FA2DD221-236B-C9B6-DB41-4B6B2FFBD673}"/>
                  </a:ext>
                </a:extLst>
              </p:cNvPr>
              <p:cNvSpPr/>
              <p:nvPr/>
            </p:nvSpPr>
            <p:spPr>
              <a:xfrm>
                <a:off x="2900680" y="5109028"/>
                <a:ext cx="177800" cy="153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E38C442A-C2B1-B233-29D1-A8951D32255F}"/>
                    </a:ext>
                  </a:extLst>
                </p:cNvPr>
                <p:cNvSpPr txBox="1"/>
                <p:nvPr/>
              </p:nvSpPr>
              <p:spPr>
                <a:xfrm>
                  <a:off x="2609480" y="4948011"/>
                  <a:ext cx="101732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rPr>
                          <m:t>𝑥</m:t>
                        </m:r>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𝑥</m:t>
                            </m:r>
                          </m:e>
                          <m:sub>
                            <m:r>
                              <a:rPr lang="it-IT" i="1">
                                <a:latin typeface="Cambria Math" panose="02040503050406030204" pitchFamily="18" charset="0"/>
                              </a:rPr>
                              <m:t>𝑚𝑎𝑥</m:t>
                            </m:r>
                          </m:sub>
                        </m:sSub>
                      </m:oMath>
                    </m:oMathPara>
                  </a14:m>
                  <a:endParaRPr lang="it-IT" dirty="0"/>
                </a:p>
              </p:txBody>
            </p:sp>
          </mc:Choice>
          <mc:Fallback xmlns="">
            <p:sp>
              <p:nvSpPr>
                <p:cNvPr id="21" name="CasellaDiTesto 20">
                  <a:extLst>
                    <a:ext uri="{FF2B5EF4-FFF2-40B4-BE49-F238E27FC236}">
                      <a16:creationId xmlns:a16="http://schemas.microsoft.com/office/drawing/2014/main" id="{E38C442A-C2B1-B233-29D1-A8951D32255F}"/>
                    </a:ext>
                  </a:extLst>
                </p:cNvPr>
                <p:cNvSpPr txBox="1">
                  <a:spLocks noRot="1" noChangeAspect="1" noMove="1" noResize="1" noEditPoints="1" noAdjustHandles="1" noChangeArrowheads="1" noChangeShapeType="1" noTextEdit="1"/>
                </p:cNvSpPr>
                <p:nvPr/>
              </p:nvSpPr>
              <p:spPr>
                <a:xfrm>
                  <a:off x="2609480" y="4948011"/>
                  <a:ext cx="1017329" cy="369332"/>
                </a:xfrm>
                <a:prstGeom prst="rect">
                  <a:avLst/>
                </a:prstGeom>
                <a:blipFill>
                  <a:blip r:embed="rId4"/>
                  <a:stretch>
                    <a:fillRect b="-15000"/>
                  </a:stretch>
                </a:blipFill>
              </p:spPr>
              <p:txBody>
                <a:bodyPr/>
                <a:lstStyle/>
                <a:p>
                  <a:r>
                    <a:rPr lang="it-IT">
                      <a:noFill/>
                    </a:rPr>
                    <a:t> </a:t>
                  </a:r>
                </a:p>
              </p:txBody>
            </p:sp>
          </mc:Fallback>
        </mc:AlternateContent>
      </p:grpSp>
      <p:pic>
        <p:nvPicPr>
          <p:cNvPr id="4" name="Immagine 3" descr="Immagine che contiene grafico&#10;&#10;Descrizione generata automaticamente">
            <a:extLst>
              <a:ext uri="{FF2B5EF4-FFF2-40B4-BE49-F238E27FC236}">
                <a16:creationId xmlns:a16="http://schemas.microsoft.com/office/drawing/2014/main" id="{61358F9D-6BA4-5126-18DE-6FBC3EF120F9}"/>
              </a:ext>
            </a:extLst>
          </p:cNvPr>
          <p:cNvPicPr>
            <a:picLocks noChangeAspect="1"/>
          </p:cNvPicPr>
          <p:nvPr/>
        </p:nvPicPr>
        <p:blipFill rotWithShape="1">
          <a:blip r:embed="rId5">
            <a:extLst>
              <a:ext uri="{28A0092B-C50C-407E-A947-70E740481C1C}">
                <a14:useLocalDpi xmlns:a14="http://schemas.microsoft.com/office/drawing/2010/main" val="0"/>
              </a:ext>
            </a:extLst>
          </a:blip>
          <a:srcRect l="6452" t="7765" r="9274" b="3836"/>
          <a:stretch/>
        </p:blipFill>
        <p:spPr>
          <a:xfrm>
            <a:off x="5423791" y="1286319"/>
            <a:ext cx="6466134" cy="3790653"/>
          </a:xfrm>
          <a:prstGeom prst="rect">
            <a:avLst/>
          </a:prstGeom>
        </p:spPr>
      </p:pic>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24</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7" name="Segnaposto contenuto 1">
            <a:extLst>
              <a:ext uri="{FF2B5EF4-FFF2-40B4-BE49-F238E27FC236}">
                <a16:creationId xmlns:a16="http://schemas.microsoft.com/office/drawing/2014/main" id="{A5B822F0-A64F-63CB-5139-16438CCB59C1}"/>
              </a:ext>
            </a:extLst>
          </p:cNvPr>
          <p:cNvSpPr txBox="1">
            <a:spLocks/>
          </p:cNvSpPr>
          <p:nvPr/>
        </p:nvSpPr>
        <p:spPr>
          <a:xfrm>
            <a:off x="381847" y="1384293"/>
            <a:ext cx="1800913" cy="455459"/>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a:t>Test case 1</a:t>
            </a:r>
          </a:p>
        </p:txBody>
      </p:sp>
      <p:sp>
        <p:nvSpPr>
          <p:cNvPr id="10" name="CasellaDiTesto 9">
            <a:extLst>
              <a:ext uri="{FF2B5EF4-FFF2-40B4-BE49-F238E27FC236}">
                <a16:creationId xmlns:a16="http://schemas.microsoft.com/office/drawing/2014/main" id="{6A569F65-1E4E-2ADF-BF9D-DC7665204540}"/>
              </a:ext>
            </a:extLst>
          </p:cNvPr>
          <p:cNvSpPr txBox="1"/>
          <p:nvPr/>
        </p:nvSpPr>
        <p:spPr>
          <a:xfrm>
            <a:off x="1239080" y="5206948"/>
            <a:ext cx="3040500" cy="369332"/>
          </a:xfrm>
          <a:prstGeom prst="rect">
            <a:avLst/>
          </a:prstGeom>
          <a:noFill/>
        </p:spPr>
        <p:txBody>
          <a:bodyPr wrap="square" rtlCol="0">
            <a:spAutoFit/>
          </a:bodyPr>
          <a:lstStyle/>
          <a:p>
            <a:pPr algn="ctr"/>
            <a:r>
              <a:rPr lang="it-IT" dirty="0"/>
              <a:t>Zoom in the disk zone</a:t>
            </a:r>
          </a:p>
        </p:txBody>
      </p:sp>
      <p:sp>
        <p:nvSpPr>
          <p:cNvPr id="2" name="CasellaDiTesto 1">
            <a:extLst>
              <a:ext uri="{FF2B5EF4-FFF2-40B4-BE49-F238E27FC236}">
                <a16:creationId xmlns:a16="http://schemas.microsoft.com/office/drawing/2014/main" id="{6C8AECE8-2013-EDDD-E37D-F2592B4D2F19}"/>
              </a:ext>
            </a:extLst>
          </p:cNvPr>
          <p:cNvSpPr txBox="1"/>
          <p:nvPr/>
        </p:nvSpPr>
        <p:spPr>
          <a:xfrm>
            <a:off x="5524500" y="5018701"/>
            <a:ext cx="6755857" cy="369332"/>
          </a:xfrm>
          <a:prstGeom prst="rect">
            <a:avLst/>
          </a:prstGeom>
          <a:noFill/>
        </p:spPr>
        <p:txBody>
          <a:bodyPr wrap="square" rtlCol="0">
            <a:spAutoFit/>
          </a:bodyPr>
          <a:lstStyle/>
          <a:p>
            <a:pPr algn="ctr"/>
            <a:r>
              <a:rPr lang="it-IT" dirty="0"/>
              <a:t>Pressure coefficient </a:t>
            </a:r>
            <a:r>
              <a:rPr lang="it-IT" dirty="0" err="1"/>
              <a:t>plotted</a:t>
            </a:r>
            <a:r>
              <a:rPr lang="it-IT" dirty="0"/>
              <a:t> on a line </a:t>
            </a:r>
            <a:r>
              <a:rPr lang="it-IT" dirty="0" err="1"/>
              <a:t>parallel</a:t>
            </a:r>
            <a:r>
              <a:rPr lang="it-IT" dirty="0"/>
              <a:t> to the x-</a:t>
            </a:r>
            <a:r>
              <a:rPr lang="it-IT" dirty="0" err="1"/>
              <a:t>direction</a:t>
            </a:r>
            <a:endParaRPr lang="it-IT" dirty="0"/>
          </a:p>
        </p:txBody>
      </p:sp>
      <p:sp>
        <p:nvSpPr>
          <p:cNvPr id="15" name="Rettangolo 14">
            <a:extLst>
              <a:ext uri="{FF2B5EF4-FFF2-40B4-BE49-F238E27FC236}">
                <a16:creationId xmlns:a16="http://schemas.microsoft.com/office/drawing/2014/main" id="{5750BD84-8B2A-C4CB-F93F-3631D7427CC5}"/>
              </a:ext>
            </a:extLst>
          </p:cNvPr>
          <p:cNvSpPr/>
          <p:nvPr/>
        </p:nvSpPr>
        <p:spPr>
          <a:xfrm>
            <a:off x="8753474" y="3473901"/>
            <a:ext cx="247651" cy="1066800"/>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cxnSp>
        <p:nvCxnSpPr>
          <p:cNvPr id="18" name="Connettore diritto 17">
            <a:extLst>
              <a:ext uri="{FF2B5EF4-FFF2-40B4-BE49-F238E27FC236}">
                <a16:creationId xmlns:a16="http://schemas.microsoft.com/office/drawing/2014/main" id="{2FB716AD-41C9-DF1C-E86D-F169B27A9375}"/>
              </a:ext>
            </a:extLst>
          </p:cNvPr>
          <p:cNvCxnSpPr>
            <a:cxnSpLocks/>
          </p:cNvCxnSpPr>
          <p:nvPr/>
        </p:nvCxnSpPr>
        <p:spPr>
          <a:xfrm flipH="1" flipV="1">
            <a:off x="5181600" y="2264226"/>
            <a:ext cx="3571874" cy="1209675"/>
          </a:xfrm>
          <a:prstGeom prst="line">
            <a:avLst/>
          </a:prstGeom>
          <a:ln>
            <a:solidFill>
              <a:srgbClr val="050505"/>
            </a:solidFill>
          </a:ln>
        </p:spPr>
        <p:style>
          <a:lnRef idx="3">
            <a:schemeClr val="dk1"/>
          </a:lnRef>
          <a:fillRef idx="0">
            <a:schemeClr val="dk1"/>
          </a:fillRef>
          <a:effectRef idx="2">
            <a:schemeClr val="dk1"/>
          </a:effectRef>
          <a:fontRef idx="minor">
            <a:schemeClr val="tx1"/>
          </a:fontRef>
        </p:style>
      </p:cxnSp>
      <p:cxnSp>
        <p:nvCxnSpPr>
          <p:cNvPr id="20" name="Connettore diritto 19">
            <a:extLst>
              <a:ext uri="{FF2B5EF4-FFF2-40B4-BE49-F238E27FC236}">
                <a16:creationId xmlns:a16="http://schemas.microsoft.com/office/drawing/2014/main" id="{8F14602E-E193-D248-ED18-F3381140FD2C}"/>
              </a:ext>
            </a:extLst>
          </p:cNvPr>
          <p:cNvCxnSpPr>
            <a:cxnSpLocks/>
          </p:cNvCxnSpPr>
          <p:nvPr/>
        </p:nvCxnSpPr>
        <p:spPr>
          <a:xfrm flipH="1">
            <a:off x="5181600" y="4540701"/>
            <a:ext cx="3571874" cy="342703"/>
          </a:xfrm>
          <a:prstGeom prst="line">
            <a:avLst/>
          </a:prstGeom>
        </p:spPr>
        <p:style>
          <a:lnRef idx="3">
            <a:schemeClr val="dk1"/>
          </a:lnRef>
          <a:fillRef idx="0">
            <a:schemeClr val="dk1"/>
          </a:fillRef>
          <a:effectRef idx="2">
            <a:schemeClr val="dk1"/>
          </a:effectRef>
          <a:fontRef idx="minor">
            <a:schemeClr val="tx1"/>
          </a:fontRef>
        </p:style>
      </p:cxnSp>
      <p:sp>
        <p:nvSpPr>
          <p:cNvPr id="19" name="CasellaDiTesto 18">
            <a:extLst>
              <a:ext uri="{FF2B5EF4-FFF2-40B4-BE49-F238E27FC236}">
                <a16:creationId xmlns:a16="http://schemas.microsoft.com/office/drawing/2014/main" id="{95548460-DA0D-FB75-8B4A-95B4530B5B55}"/>
              </a:ext>
            </a:extLst>
          </p:cNvPr>
          <p:cNvSpPr txBox="1"/>
          <p:nvPr/>
        </p:nvSpPr>
        <p:spPr>
          <a:xfrm>
            <a:off x="381847" y="5549050"/>
            <a:ext cx="11508078" cy="734240"/>
          </a:xfrm>
          <a:prstGeom prst="rect">
            <a:avLst/>
          </a:prstGeom>
          <a:noFill/>
        </p:spPr>
        <p:txBody>
          <a:bodyPr wrap="square" rtlCol="0">
            <a:spAutoFit/>
          </a:bodyPr>
          <a:lstStyle/>
          <a:p>
            <a:pPr algn="ctr"/>
            <a:r>
              <a:rPr lang="en-US" sz="2000" dirty="0"/>
              <a:t>Compared to the previous simulation, there are some small differences in this case, the pressure jump is not well located, and it is not vertical, probably due to the use of different mesh (structured and unstructured)</a:t>
            </a:r>
            <a:endParaRPr lang="it-IT" sz="2000" dirty="0"/>
          </a:p>
        </p:txBody>
      </p:sp>
      <p:sp>
        <p:nvSpPr>
          <p:cNvPr id="24" name="Rettangolo 23">
            <a:extLst>
              <a:ext uri="{FF2B5EF4-FFF2-40B4-BE49-F238E27FC236}">
                <a16:creationId xmlns:a16="http://schemas.microsoft.com/office/drawing/2014/main" id="{1EDE1628-B6CE-2E91-1DA0-F2CF9DD1952B}"/>
              </a:ext>
            </a:extLst>
          </p:cNvPr>
          <p:cNvSpPr/>
          <p:nvPr/>
        </p:nvSpPr>
        <p:spPr>
          <a:xfrm>
            <a:off x="8753474" y="4910093"/>
            <a:ext cx="197486" cy="108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3B2D31FD-37E7-4A5A-9FB3-B78D155CAD1D}"/>
                  </a:ext>
                </a:extLst>
              </p:cNvPr>
              <p:cNvSpPr txBox="1"/>
              <p:nvPr/>
            </p:nvSpPr>
            <p:spPr>
              <a:xfrm>
                <a:off x="8393763" y="4824650"/>
                <a:ext cx="101732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𝑥</m:t>
                      </m:r>
                      <m:r>
                        <a:rPr lang="it-IT" sz="1400" b="0" i="1" smtClean="0">
                          <a:latin typeface="Cambria Math" panose="02040503050406030204" pitchFamily="18" charset="0"/>
                        </a:rPr>
                        <m:t>/</m:t>
                      </m:r>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𝑥</m:t>
                          </m:r>
                        </m:e>
                        <m:sub>
                          <m:r>
                            <a:rPr lang="it-IT" sz="1400" b="0" i="1" smtClean="0">
                              <a:latin typeface="Cambria Math" panose="02040503050406030204" pitchFamily="18" charset="0"/>
                            </a:rPr>
                            <m:t>𝑚𝑎𝑥</m:t>
                          </m:r>
                        </m:sub>
                      </m:sSub>
                    </m:oMath>
                  </m:oMathPara>
                </a14:m>
                <a:endParaRPr lang="it-IT" sz="1400" dirty="0"/>
              </a:p>
            </p:txBody>
          </p:sp>
        </mc:Choice>
        <mc:Fallback xmlns="">
          <p:sp>
            <p:nvSpPr>
              <p:cNvPr id="23" name="CasellaDiTesto 22">
                <a:extLst>
                  <a:ext uri="{FF2B5EF4-FFF2-40B4-BE49-F238E27FC236}">
                    <a16:creationId xmlns:a16="http://schemas.microsoft.com/office/drawing/2014/main" id="{3B2D31FD-37E7-4A5A-9FB3-B78D155CAD1D}"/>
                  </a:ext>
                </a:extLst>
              </p:cNvPr>
              <p:cNvSpPr txBox="1">
                <a:spLocks noRot="1" noChangeAspect="1" noMove="1" noResize="1" noEditPoints="1" noAdjustHandles="1" noChangeArrowheads="1" noChangeShapeType="1" noTextEdit="1"/>
              </p:cNvSpPr>
              <p:nvPr/>
            </p:nvSpPr>
            <p:spPr>
              <a:xfrm>
                <a:off x="8393763" y="4824650"/>
                <a:ext cx="1017329" cy="307777"/>
              </a:xfrm>
              <a:prstGeom prst="rect">
                <a:avLst/>
              </a:prstGeom>
              <a:blipFill>
                <a:blip r:embed="rId8"/>
                <a:stretch>
                  <a:fillRect b="-7843"/>
                </a:stretch>
              </a:blipFill>
            </p:spPr>
            <p:txBody>
              <a:bodyPr/>
              <a:lstStyle/>
              <a:p>
                <a:r>
                  <a:rPr lang="it-IT">
                    <a:noFill/>
                  </a:rPr>
                  <a:t> </a:t>
                </a:r>
              </a:p>
            </p:txBody>
          </p:sp>
        </mc:Fallback>
      </mc:AlternateContent>
    </p:spTree>
    <p:extLst>
      <p:ext uri="{BB962C8B-B14F-4D97-AF65-F5344CB8AC3E}">
        <p14:creationId xmlns:p14="http://schemas.microsoft.com/office/powerpoint/2010/main" val="3948265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2" presetClass="entr" presetSubtype="2"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22" presetClass="entr" presetSubtype="2"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right)">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25</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mc:AlternateContent xmlns:mc="http://schemas.openxmlformats.org/markup-compatibility/2006" xmlns:pslz="http://schemas.microsoft.com/office/powerpoint/2016/slidezoom">
        <mc:Choice Requires="pslz">
          <p:graphicFrame>
            <p:nvGraphicFramePr>
              <p:cNvPr id="11" name="Anteprima della diapositiva 10">
                <a:extLst>
                  <a:ext uri="{FF2B5EF4-FFF2-40B4-BE49-F238E27FC236}">
                    <a16:creationId xmlns:a16="http://schemas.microsoft.com/office/drawing/2014/main" id="{714F9FB0-54F7-9DDE-D08C-0BB6AB87E599}"/>
                  </a:ext>
                </a:extLst>
              </p:cNvPr>
              <p:cNvGraphicFramePr>
                <a:graphicFrameLocks noChangeAspect="1"/>
              </p:cNvGraphicFramePr>
              <p:nvPr/>
            </p:nvGraphicFramePr>
            <p:xfrm>
              <a:off x="236508" y="2857656"/>
              <a:ext cx="3573888" cy="2010312"/>
            </p:xfrm>
            <a:graphic>
              <a:graphicData uri="http://schemas.microsoft.com/office/powerpoint/2016/slidezoom">
                <pslz:sldZm>
                  <pslz:sldZmObj sldId="324" cId="3296288813">
                    <pslz:zmPr id="{80F3298D-D0BD-4C75-B5F4-FA636CB0EFF4}" returnToParent="0" transitionDur="1000">
                      <p166:blipFill xmlns:p166="http://schemas.microsoft.com/office/powerpoint/2016/6/main">
                        <a:blip r:embed="rId4"/>
                        <a:stretch>
                          <a:fillRect/>
                        </a:stretch>
                      </p166:blipFill>
                      <p166:spPr xmlns:p166="http://schemas.microsoft.com/office/powerpoint/2016/6/main">
                        <a:xfrm>
                          <a:off x="0" y="0"/>
                          <a:ext cx="3573888" cy="2010312"/>
                        </a:xfrm>
                        <a:prstGeom prst="rect">
                          <a:avLst/>
                        </a:prstGeom>
                        <a:ln w="3175">
                          <a:solidFill>
                            <a:prstClr val="ltGray"/>
                          </a:solidFill>
                        </a:ln>
                      </p166:spPr>
                    </pslz:zmPr>
                  </pslz:sldZmObj>
                </pslz:sldZm>
              </a:graphicData>
            </a:graphic>
          </p:graphicFrame>
        </mc:Choice>
        <mc:Fallback xmlns="">
          <p:pic>
            <p:nvPicPr>
              <p:cNvPr id="11" name="Anteprima della diapositiva 10">
                <a:hlinkClick r:id="rId5" action="ppaction://hlinksldjump"/>
                <a:extLst>
                  <a:ext uri="{FF2B5EF4-FFF2-40B4-BE49-F238E27FC236}">
                    <a16:creationId xmlns:a16="http://schemas.microsoft.com/office/drawing/2014/main" id="{714F9FB0-54F7-9DDE-D08C-0BB6AB87E599}"/>
                  </a:ext>
                </a:extLst>
              </p:cNvPr>
              <p:cNvPicPr>
                <a:picLocks noGrp="1" noRot="1" noChangeAspect="1" noMove="1" noResize="1" noEditPoints="1" noAdjustHandles="1" noChangeArrowheads="1" noChangeShapeType="1"/>
              </p:cNvPicPr>
              <p:nvPr/>
            </p:nvPicPr>
            <p:blipFill>
              <a:blip r:embed="rId6"/>
              <a:stretch>
                <a:fillRect/>
              </a:stretch>
            </p:blipFill>
            <p:spPr>
              <a:xfrm>
                <a:off x="236508" y="2857656"/>
                <a:ext cx="3573888" cy="201031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Anteprima della diapositiva 12">
                <a:extLst>
                  <a:ext uri="{FF2B5EF4-FFF2-40B4-BE49-F238E27FC236}">
                    <a16:creationId xmlns:a16="http://schemas.microsoft.com/office/drawing/2014/main" id="{8D2E341E-A6D2-708B-3286-E0015D07182C}"/>
                  </a:ext>
                </a:extLst>
              </p:cNvPr>
              <p:cNvGraphicFramePr>
                <a:graphicFrameLocks noChangeAspect="1"/>
              </p:cNvGraphicFramePr>
              <p:nvPr/>
            </p:nvGraphicFramePr>
            <p:xfrm>
              <a:off x="4311039" y="2857656"/>
              <a:ext cx="3573888" cy="2010312"/>
            </p:xfrm>
            <a:graphic>
              <a:graphicData uri="http://schemas.microsoft.com/office/powerpoint/2016/slidezoom">
                <pslz:sldZm>
                  <pslz:sldZmObj sldId="320" cId="1379254243">
                    <pslz:zmPr id="{E251379B-C852-4978-97AA-4B6EC3076EE3}" returnToParent="0" transitionDur="1000">
                      <p166:blipFill xmlns:p166="http://schemas.microsoft.com/office/powerpoint/2016/6/main">
                        <a:blip r:embed="rId7"/>
                        <a:stretch>
                          <a:fillRect/>
                        </a:stretch>
                      </p166:blipFill>
                      <p166:spPr xmlns:p166="http://schemas.microsoft.com/office/powerpoint/2016/6/main">
                        <a:xfrm>
                          <a:off x="0" y="0"/>
                          <a:ext cx="3573888" cy="2010312"/>
                        </a:xfrm>
                        <a:prstGeom prst="rect">
                          <a:avLst/>
                        </a:prstGeom>
                        <a:ln w="3175">
                          <a:solidFill>
                            <a:prstClr val="ltGray"/>
                          </a:solidFill>
                        </a:ln>
                      </p166:spPr>
                    </pslz:zmPr>
                  </pslz:sldZmObj>
                </pslz:sldZm>
              </a:graphicData>
            </a:graphic>
          </p:graphicFrame>
        </mc:Choice>
        <mc:Fallback xmlns="">
          <p:pic>
            <p:nvPicPr>
              <p:cNvPr id="13" name="Anteprima della diapositiva 12">
                <a:hlinkClick r:id="rId8" action="ppaction://hlinksldjump"/>
                <a:extLst>
                  <a:ext uri="{FF2B5EF4-FFF2-40B4-BE49-F238E27FC236}">
                    <a16:creationId xmlns:a16="http://schemas.microsoft.com/office/drawing/2014/main" id="{8D2E341E-A6D2-708B-3286-E0015D07182C}"/>
                  </a:ext>
                </a:extLst>
              </p:cNvPr>
              <p:cNvPicPr>
                <a:picLocks noGrp="1" noRot="1" noChangeAspect="1" noMove="1" noResize="1" noEditPoints="1" noAdjustHandles="1" noChangeArrowheads="1" noChangeShapeType="1"/>
              </p:cNvPicPr>
              <p:nvPr/>
            </p:nvPicPr>
            <p:blipFill>
              <a:blip r:embed="rId9"/>
              <a:stretch>
                <a:fillRect/>
              </a:stretch>
            </p:blipFill>
            <p:spPr>
              <a:xfrm>
                <a:off x="4311039" y="2857656"/>
                <a:ext cx="3573888" cy="2010312"/>
              </a:xfrm>
              <a:prstGeom prst="rect">
                <a:avLst/>
              </a:prstGeom>
              <a:ln w="3175">
                <a:solidFill>
                  <a:prstClr val="ltGray"/>
                </a:solidFill>
              </a:ln>
            </p:spPr>
          </p:pic>
        </mc:Fallback>
      </mc:AlternateContent>
      <p:sp>
        <p:nvSpPr>
          <p:cNvPr id="2" name="CasellaDiTesto 1">
            <a:extLst>
              <a:ext uri="{FF2B5EF4-FFF2-40B4-BE49-F238E27FC236}">
                <a16:creationId xmlns:a16="http://schemas.microsoft.com/office/drawing/2014/main" id="{A8508451-9EF7-6C97-CAFE-6B318EC08BB6}"/>
              </a:ext>
            </a:extLst>
          </p:cNvPr>
          <p:cNvSpPr txBox="1"/>
          <p:nvPr/>
        </p:nvSpPr>
        <p:spPr>
          <a:xfrm>
            <a:off x="4949240" y="1690637"/>
            <a:ext cx="2211311" cy="523220"/>
          </a:xfrm>
          <a:prstGeom prst="rect">
            <a:avLst/>
          </a:prstGeom>
          <a:noFill/>
        </p:spPr>
        <p:txBody>
          <a:bodyPr wrap="none" rtlCol="0">
            <a:spAutoFit/>
          </a:bodyPr>
          <a:lstStyle/>
          <a:p>
            <a:r>
              <a:rPr lang="it-IT" sz="2800" dirty="0"/>
              <a:t>VALIDATION</a:t>
            </a:r>
          </a:p>
        </p:txBody>
      </p:sp>
      <mc:AlternateContent xmlns:mc="http://schemas.openxmlformats.org/markup-compatibility/2006" xmlns:pslz="http://schemas.microsoft.com/office/powerpoint/2016/slidezoom">
        <mc:Choice Requires="pslz">
          <p:graphicFrame>
            <p:nvGraphicFramePr>
              <p:cNvPr id="5" name="Anteprima della diapositiva 4">
                <a:extLst>
                  <a:ext uri="{FF2B5EF4-FFF2-40B4-BE49-F238E27FC236}">
                    <a16:creationId xmlns:a16="http://schemas.microsoft.com/office/drawing/2014/main" id="{73DCEE77-EB38-8EC1-8201-609DA546F694}"/>
                  </a:ext>
                </a:extLst>
              </p:cNvPr>
              <p:cNvGraphicFramePr>
                <a:graphicFrameLocks noChangeAspect="1"/>
              </p:cNvGraphicFramePr>
              <p:nvPr/>
            </p:nvGraphicFramePr>
            <p:xfrm>
              <a:off x="8381602" y="2857656"/>
              <a:ext cx="3573888" cy="2010312"/>
            </p:xfrm>
            <a:graphic>
              <a:graphicData uri="http://schemas.microsoft.com/office/powerpoint/2016/slidezoom">
                <pslz:sldZm>
                  <pslz:sldZmObj sldId="293" cId="2901891618">
                    <pslz:zmPr id="{F9FE6304-4158-4948-A1BB-3CC910412307}" returnToParent="0" transitionDur="1000">
                      <p166:blipFill xmlns:p166="http://schemas.microsoft.com/office/powerpoint/2016/6/main">
                        <a:blip r:embed="rId10"/>
                        <a:stretch>
                          <a:fillRect/>
                        </a:stretch>
                      </p166:blipFill>
                      <p166:spPr xmlns:p166="http://schemas.microsoft.com/office/powerpoint/2016/6/main">
                        <a:xfrm>
                          <a:off x="0" y="0"/>
                          <a:ext cx="3573888" cy="2010312"/>
                        </a:xfrm>
                        <a:prstGeom prst="rect">
                          <a:avLst/>
                        </a:prstGeom>
                        <a:ln w="3175">
                          <a:solidFill>
                            <a:prstClr val="ltGray"/>
                          </a:solidFill>
                        </a:ln>
                      </p166:spPr>
                    </pslz:zmPr>
                  </pslz:sldZmObj>
                </pslz:sldZm>
              </a:graphicData>
            </a:graphic>
          </p:graphicFrame>
        </mc:Choice>
        <mc:Fallback xmlns="">
          <p:pic>
            <p:nvPicPr>
              <p:cNvPr id="5" name="Anteprima della diapositiva 4">
                <a:hlinkClick r:id="rId11" action="ppaction://hlinksldjump"/>
                <a:extLst>
                  <a:ext uri="{FF2B5EF4-FFF2-40B4-BE49-F238E27FC236}">
                    <a16:creationId xmlns:a16="http://schemas.microsoft.com/office/drawing/2014/main" id="{73DCEE77-EB38-8EC1-8201-609DA546F694}"/>
                  </a:ext>
                </a:extLst>
              </p:cNvPr>
              <p:cNvPicPr>
                <a:picLocks noGrp="1" noRot="1" noChangeAspect="1" noMove="1" noResize="1" noEditPoints="1" noAdjustHandles="1" noChangeArrowheads="1" noChangeShapeType="1"/>
              </p:cNvPicPr>
              <p:nvPr/>
            </p:nvPicPr>
            <p:blipFill>
              <a:blip r:embed="rId12"/>
              <a:stretch>
                <a:fillRect/>
              </a:stretch>
            </p:blipFill>
            <p:spPr>
              <a:xfrm>
                <a:off x="8381602" y="2857656"/>
                <a:ext cx="3573888" cy="2010312"/>
              </a:xfrm>
              <a:prstGeom prst="rect">
                <a:avLst/>
              </a:prstGeom>
              <a:ln w="3175">
                <a:solidFill>
                  <a:prstClr val="ltGray"/>
                </a:solidFill>
              </a:ln>
            </p:spPr>
          </p:pic>
        </mc:Fallback>
      </mc:AlternateContent>
    </p:spTree>
    <p:extLst>
      <p:ext uri="{BB962C8B-B14F-4D97-AF65-F5344CB8AC3E}">
        <p14:creationId xmlns:p14="http://schemas.microsoft.com/office/powerpoint/2010/main" val="766066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26</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4" name="Segnaposto contenuto 1">
            <a:extLst>
              <a:ext uri="{FF2B5EF4-FFF2-40B4-BE49-F238E27FC236}">
                <a16:creationId xmlns:a16="http://schemas.microsoft.com/office/drawing/2014/main" id="{941AADC2-0BDF-EBF1-9451-432E2207E1B7}"/>
              </a:ext>
            </a:extLst>
          </p:cNvPr>
          <p:cNvSpPr txBox="1">
            <a:spLocks/>
          </p:cNvSpPr>
          <p:nvPr/>
        </p:nvSpPr>
        <p:spPr>
          <a:xfrm>
            <a:off x="381847" y="1384293"/>
            <a:ext cx="2898066" cy="455459"/>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a:t>NSMB </a:t>
            </a:r>
            <a:r>
              <a:rPr lang="it-IT" dirty="0" err="1"/>
              <a:t>comparison</a:t>
            </a:r>
            <a:endParaRPr lang="it-IT" dirty="0"/>
          </a:p>
          <a:p>
            <a:pPr marL="0" indent="0">
              <a:buNone/>
            </a:pPr>
            <a:endParaRPr lang="it-IT" dirty="0"/>
          </a:p>
        </p:txBody>
      </p:sp>
      <p:sp>
        <p:nvSpPr>
          <p:cNvPr id="2" name="CasellaDiTesto 1">
            <a:extLst>
              <a:ext uri="{FF2B5EF4-FFF2-40B4-BE49-F238E27FC236}">
                <a16:creationId xmlns:a16="http://schemas.microsoft.com/office/drawing/2014/main" id="{1F765E6D-E219-D2A6-A396-386298411D22}"/>
              </a:ext>
            </a:extLst>
          </p:cNvPr>
          <p:cNvSpPr txBox="1"/>
          <p:nvPr/>
        </p:nvSpPr>
        <p:spPr>
          <a:xfrm>
            <a:off x="381848" y="2060813"/>
            <a:ext cx="6579392" cy="1323439"/>
          </a:xfrm>
          <a:prstGeom prst="rect">
            <a:avLst/>
          </a:prstGeom>
          <a:noFill/>
        </p:spPr>
        <p:txBody>
          <a:bodyPr wrap="square" rtlCol="0">
            <a:spAutoFit/>
          </a:bodyPr>
          <a:lstStyle/>
          <a:p>
            <a:r>
              <a:rPr lang="en-US" sz="2000" dirty="0"/>
              <a:t>NSMB requires a structured mesh, so a new mesh was created using ICEMCFD.</a:t>
            </a:r>
          </a:p>
          <a:p>
            <a:r>
              <a:rPr lang="en-US" sz="2000" dirty="0"/>
              <a:t>The calculation was then performed with both SU2 and NSMB, the two software using different actuator disc models.</a:t>
            </a:r>
            <a:endParaRPr lang="it-IT" sz="2000" dirty="0"/>
          </a:p>
        </p:txBody>
      </p:sp>
      <p:pic>
        <p:nvPicPr>
          <p:cNvPr id="7" name="Immagine 6" descr="Immagine che contiene edificio, gabbia&#10;&#10;Descrizione generata automaticamente">
            <a:extLst>
              <a:ext uri="{FF2B5EF4-FFF2-40B4-BE49-F238E27FC236}">
                <a16:creationId xmlns:a16="http://schemas.microsoft.com/office/drawing/2014/main" id="{D1011883-288A-7F11-6FEF-56A3F3605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643" y="1144329"/>
            <a:ext cx="4483510" cy="2233077"/>
          </a:xfrm>
          <a:prstGeom prst="rect">
            <a:avLst/>
          </a:prstGeom>
        </p:spPr>
      </p:pic>
      <p:pic>
        <p:nvPicPr>
          <p:cNvPr id="9" name="Immagine 8">
            <a:extLst>
              <a:ext uri="{FF2B5EF4-FFF2-40B4-BE49-F238E27FC236}">
                <a16:creationId xmlns:a16="http://schemas.microsoft.com/office/drawing/2014/main" id="{55F15828-7ECE-61F9-25DB-68551ECCC3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0300" y="3700275"/>
            <a:ext cx="2990586" cy="2363527"/>
          </a:xfrm>
          <a:prstGeom prst="rect">
            <a:avLst/>
          </a:prstGeom>
        </p:spPr>
      </p:pic>
      <p:pic>
        <p:nvPicPr>
          <p:cNvPr id="10" name="Immagine 9">
            <a:extLst>
              <a:ext uri="{FF2B5EF4-FFF2-40B4-BE49-F238E27FC236}">
                <a16:creationId xmlns:a16="http://schemas.microsoft.com/office/drawing/2014/main" id="{E80CCE31-72A3-F927-E75B-5CF1FC72DDE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0574" y="3700275"/>
            <a:ext cx="2990213" cy="2363232"/>
          </a:xfrm>
          <a:prstGeom prst="rect">
            <a:avLst/>
          </a:prstGeom>
        </p:spPr>
      </p:pic>
      <p:sp>
        <p:nvSpPr>
          <p:cNvPr id="5" name="CasellaDiTesto 4">
            <a:extLst>
              <a:ext uri="{FF2B5EF4-FFF2-40B4-BE49-F238E27FC236}">
                <a16:creationId xmlns:a16="http://schemas.microsoft.com/office/drawing/2014/main" id="{27DBDEE8-064F-F361-8A9C-D563A27D2AA2}"/>
              </a:ext>
            </a:extLst>
          </p:cNvPr>
          <p:cNvSpPr txBox="1"/>
          <p:nvPr/>
        </p:nvSpPr>
        <p:spPr>
          <a:xfrm>
            <a:off x="7403690" y="3700275"/>
            <a:ext cx="4307736" cy="1938992"/>
          </a:xfrm>
          <a:prstGeom prst="rect">
            <a:avLst/>
          </a:prstGeom>
          <a:noFill/>
        </p:spPr>
        <p:txBody>
          <a:bodyPr wrap="square" rtlCol="0">
            <a:spAutoFit/>
          </a:bodyPr>
          <a:lstStyle/>
          <a:p>
            <a:r>
              <a:rPr lang="en-US" sz="2000" dirty="0"/>
              <a:t>On the left is the Mach contour of the disc, in this case the velocity field is not very similar, probably because the different actuator disc model used gave a different distribution of thrust along the </a:t>
            </a:r>
            <a:r>
              <a:rPr lang="en-US" sz="2000" dirty="0" err="1"/>
              <a:t>raidus</a:t>
            </a:r>
            <a:r>
              <a:rPr lang="en-US" sz="2000" dirty="0"/>
              <a:t>.</a:t>
            </a:r>
            <a:endParaRPr lang="it-IT" sz="2000" dirty="0"/>
          </a:p>
        </p:txBody>
      </p:sp>
    </p:spTree>
    <p:extLst>
      <p:ext uri="{BB962C8B-B14F-4D97-AF65-F5344CB8AC3E}">
        <p14:creationId xmlns:p14="http://schemas.microsoft.com/office/powerpoint/2010/main" val="2901891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27</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4" name="Segnaposto contenuto 1">
            <a:extLst>
              <a:ext uri="{FF2B5EF4-FFF2-40B4-BE49-F238E27FC236}">
                <a16:creationId xmlns:a16="http://schemas.microsoft.com/office/drawing/2014/main" id="{941AADC2-0BDF-EBF1-9451-432E2207E1B7}"/>
              </a:ext>
            </a:extLst>
          </p:cNvPr>
          <p:cNvSpPr txBox="1">
            <a:spLocks/>
          </p:cNvSpPr>
          <p:nvPr/>
        </p:nvSpPr>
        <p:spPr>
          <a:xfrm>
            <a:off x="381847" y="1384293"/>
            <a:ext cx="2898066" cy="455459"/>
          </a:xfrm>
          <a:prstGeom prst="rect">
            <a:avLst/>
          </a:prstGeom>
          <a:ln w="28575" cap="flat" cmpd="sng" algn="ctr">
            <a:solidFill>
              <a:srgbClr val="203864"/>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a:t>NSMB </a:t>
            </a:r>
            <a:r>
              <a:rPr lang="it-IT" dirty="0" err="1"/>
              <a:t>comparison</a:t>
            </a:r>
            <a:endParaRPr lang="it-IT" dirty="0"/>
          </a:p>
          <a:p>
            <a:pPr marL="0" indent="0">
              <a:buNone/>
            </a:pPr>
            <a:endParaRPr lang="it-IT" dirty="0"/>
          </a:p>
        </p:txBody>
      </p:sp>
      <p:pic>
        <p:nvPicPr>
          <p:cNvPr id="13" name="Immagine 12">
            <a:extLst>
              <a:ext uri="{FF2B5EF4-FFF2-40B4-BE49-F238E27FC236}">
                <a16:creationId xmlns:a16="http://schemas.microsoft.com/office/drawing/2014/main" id="{D64A0CAB-D279-B7C9-B717-069CF5DA82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15335" y="1664343"/>
            <a:ext cx="2794818" cy="2208807"/>
          </a:xfrm>
          <a:prstGeom prst="rect">
            <a:avLst/>
          </a:prstGeom>
        </p:spPr>
      </p:pic>
      <p:pic>
        <p:nvPicPr>
          <p:cNvPr id="19" name="Immagine 18">
            <a:extLst>
              <a:ext uri="{FF2B5EF4-FFF2-40B4-BE49-F238E27FC236}">
                <a16:creationId xmlns:a16="http://schemas.microsoft.com/office/drawing/2014/main" id="{225597B2-426B-D273-3C68-4A3BB00626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79381" y="1664343"/>
            <a:ext cx="2794817" cy="2208807"/>
          </a:xfrm>
          <a:prstGeom prst="rect">
            <a:avLst/>
          </a:prstGeom>
        </p:spPr>
      </p:pic>
      <p:pic>
        <p:nvPicPr>
          <p:cNvPr id="2" name="Immagine 1">
            <a:extLst>
              <a:ext uri="{FF2B5EF4-FFF2-40B4-BE49-F238E27FC236}">
                <a16:creationId xmlns:a16="http://schemas.microsoft.com/office/drawing/2014/main" id="{EA305EC5-22D8-5879-A54D-32D164D7BB76}"/>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3195483" y="4058601"/>
            <a:ext cx="2561307" cy="2124000"/>
          </a:xfrm>
          <a:prstGeom prst="rect">
            <a:avLst/>
          </a:prstGeom>
        </p:spPr>
      </p:pic>
      <p:pic>
        <p:nvPicPr>
          <p:cNvPr id="5" name="Immagine 4">
            <a:extLst>
              <a:ext uri="{FF2B5EF4-FFF2-40B4-BE49-F238E27FC236}">
                <a16:creationId xmlns:a16="http://schemas.microsoft.com/office/drawing/2014/main" id="{F8087F5E-56DD-166B-5DAA-F00E4DF4D2D8}"/>
              </a:ext>
            </a:extLst>
          </p:cNvPr>
          <p:cNvPicPr>
            <a:picLocks/>
          </p:cNvPicPr>
          <p:nvPr/>
        </p:nvPicPr>
        <p:blipFill>
          <a:blip r:embed="rId7">
            <a:extLst>
              <a:ext uri="{28A0092B-C50C-407E-A947-70E740481C1C}">
                <a14:useLocalDpi xmlns:a14="http://schemas.microsoft.com/office/drawing/2010/main" val="0"/>
              </a:ext>
            </a:extLst>
          </a:blip>
          <a:srcRect/>
          <a:stretch/>
        </p:blipFill>
        <p:spPr>
          <a:xfrm>
            <a:off x="381847" y="4058602"/>
            <a:ext cx="2561307" cy="2124000"/>
          </a:xfrm>
          <a:prstGeom prst="rect">
            <a:avLst/>
          </a:prstGeom>
        </p:spPr>
      </p:pic>
      <p:sp>
        <p:nvSpPr>
          <p:cNvPr id="7" name="CasellaDiTesto 6">
            <a:extLst>
              <a:ext uri="{FF2B5EF4-FFF2-40B4-BE49-F238E27FC236}">
                <a16:creationId xmlns:a16="http://schemas.microsoft.com/office/drawing/2014/main" id="{A4B743F8-8269-F84B-3B49-BACD7E856A3F}"/>
              </a:ext>
            </a:extLst>
          </p:cNvPr>
          <p:cNvSpPr txBox="1"/>
          <p:nvPr/>
        </p:nvSpPr>
        <p:spPr>
          <a:xfrm>
            <a:off x="381847" y="1937316"/>
            <a:ext cx="5191432" cy="1938992"/>
          </a:xfrm>
          <a:prstGeom prst="rect">
            <a:avLst/>
          </a:prstGeom>
          <a:noFill/>
        </p:spPr>
        <p:txBody>
          <a:bodyPr wrap="square" rtlCol="0">
            <a:spAutoFit/>
          </a:bodyPr>
          <a:lstStyle/>
          <a:p>
            <a:r>
              <a:rPr lang="en-US" sz="2000" dirty="0"/>
              <a:t>Looking at the side, it is possible to observe the comparison between the pressure coefficient distribution, the results are very similar, the main difference is downstream where the contour is quite different, probably due to the different choice of solver.</a:t>
            </a:r>
          </a:p>
        </p:txBody>
      </p:sp>
      <p:sp>
        <p:nvSpPr>
          <p:cNvPr id="40" name="CasellaDiTesto 39">
            <a:extLst>
              <a:ext uri="{FF2B5EF4-FFF2-40B4-BE49-F238E27FC236}">
                <a16:creationId xmlns:a16="http://schemas.microsoft.com/office/drawing/2014/main" id="{78F7A892-0406-EA56-0B8B-F7ADED857F5D}"/>
              </a:ext>
            </a:extLst>
          </p:cNvPr>
          <p:cNvSpPr txBox="1"/>
          <p:nvPr/>
        </p:nvSpPr>
        <p:spPr>
          <a:xfrm>
            <a:off x="5879381" y="4802701"/>
            <a:ext cx="5930772" cy="707886"/>
          </a:xfrm>
          <a:prstGeom prst="rect">
            <a:avLst/>
          </a:prstGeom>
          <a:noFill/>
        </p:spPr>
        <p:txBody>
          <a:bodyPr wrap="square">
            <a:spAutoFit/>
          </a:bodyPr>
          <a:lstStyle/>
          <a:p>
            <a:pPr algn="ctr"/>
            <a:r>
              <a:rPr lang="en-US" sz="2000" dirty="0"/>
              <a:t>In terms of velocity fields, looking at the contours on the left, there are no significant differences.</a:t>
            </a:r>
            <a:endParaRPr lang="it-IT" sz="2000" dirty="0"/>
          </a:p>
        </p:txBody>
      </p:sp>
    </p:spTree>
    <p:extLst>
      <p:ext uri="{BB962C8B-B14F-4D97-AF65-F5344CB8AC3E}">
        <p14:creationId xmlns:p14="http://schemas.microsoft.com/office/powerpoint/2010/main" val="523096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267F2F6B-FE28-8B58-1417-BC7953131709}"/>
              </a:ext>
            </a:extLst>
          </p:cNvPr>
          <p:cNvGrpSpPr/>
          <p:nvPr/>
        </p:nvGrpSpPr>
        <p:grpSpPr>
          <a:xfrm>
            <a:off x="7176369" y="2658485"/>
            <a:ext cx="4491029" cy="2334095"/>
            <a:chOff x="5433646" y="3440224"/>
            <a:chExt cx="3871740" cy="1855194"/>
          </a:xfrm>
        </p:grpSpPr>
        <p:pic>
          <p:nvPicPr>
            <p:cNvPr id="9" name="Immagine 8">
              <a:extLst>
                <a:ext uri="{FF2B5EF4-FFF2-40B4-BE49-F238E27FC236}">
                  <a16:creationId xmlns:a16="http://schemas.microsoft.com/office/drawing/2014/main" id="{3A752953-C632-6646-5AAB-20EAD9A57589}"/>
                </a:ext>
              </a:extLst>
            </p:cNvPr>
            <p:cNvPicPr>
              <a:picLocks noChangeAspect="1"/>
            </p:cNvPicPr>
            <p:nvPr/>
          </p:nvPicPr>
          <p:blipFill rotWithShape="1">
            <a:blip r:embed="rId3">
              <a:extLst>
                <a:ext uri="{28A0092B-C50C-407E-A947-70E740481C1C}">
                  <a14:useLocalDpi xmlns:a14="http://schemas.microsoft.com/office/drawing/2010/main" val="0"/>
                </a:ext>
              </a:extLst>
            </a:blip>
            <a:srcRect l="4358" t="9152" r="4670" b="932"/>
            <a:stretch/>
          </p:blipFill>
          <p:spPr>
            <a:xfrm>
              <a:off x="5433646" y="3440224"/>
              <a:ext cx="3871740" cy="1855194"/>
            </a:xfrm>
            <a:prstGeom prst="rect">
              <a:avLst/>
            </a:prstGeom>
          </p:spPr>
        </p:pic>
        <p:sp>
          <p:nvSpPr>
            <p:cNvPr id="10" name="Rettangolo 9">
              <a:extLst>
                <a:ext uri="{FF2B5EF4-FFF2-40B4-BE49-F238E27FC236}">
                  <a16:creationId xmlns:a16="http://schemas.microsoft.com/office/drawing/2014/main" id="{738E58F3-6814-6E33-0DE3-5A07C615EB77}"/>
                </a:ext>
              </a:extLst>
            </p:cNvPr>
            <p:cNvSpPr/>
            <p:nvPr/>
          </p:nvSpPr>
          <p:spPr>
            <a:xfrm>
              <a:off x="5433646" y="4906108"/>
              <a:ext cx="187569" cy="254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 name="Immagine 1" descr="Immagine che contiene testo, antenna&#10;&#10;Descrizione generata automaticamente">
            <a:extLst>
              <a:ext uri="{FF2B5EF4-FFF2-40B4-BE49-F238E27FC236}">
                <a16:creationId xmlns:a16="http://schemas.microsoft.com/office/drawing/2014/main" id="{A2A57C8E-A710-B2AA-DA5E-E37BE856632E}"/>
              </a:ext>
            </a:extLst>
          </p:cNvPr>
          <p:cNvPicPr>
            <a:picLocks noChangeAspect="1"/>
          </p:cNvPicPr>
          <p:nvPr/>
        </p:nvPicPr>
        <p:blipFill rotWithShape="1">
          <a:blip r:embed="rId4">
            <a:extLst>
              <a:ext uri="{28A0092B-C50C-407E-A947-70E740481C1C}">
                <a14:useLocalDpi xmlns:a14="http://schemas.microsoft.com/office/drawing/2010/main" val="0"/>
              </a:ext>
            </a:extLst>
          </a:blip>
          <a:srcRect l="11155" t="2988" r="18075"/>
          <a:stretch/>
        </p:blipFill>
        <p:spPr>
          <a:xfrm>
            <a:off x="3916624" y="2725342"/>
            <a:ext cx="3360166" cy="2233029"/>
          </a:xfrm>
          <a:prstGeom prst="rect">
            <a:avLst/>
          </a:prstGeom>
        </p:spPr>
      </p:pic>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28</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4" name="Segnaposto contenuto 1">
            <a:extLst>
              <a:ext uri="{FF2B5EF4-FFF2-40B4-BE49-F238E27FC236}">
                <a16:creationId xmlns:a16="http://schemas.microsoft.com/office/drawing/2014/main" id="{3389C398-9F7D-23FD-D326-560E221D55A0}"/>
              </a:ext>
            </a:extLst>
          </p:cNvPr>
          <p:cNvSpPr txBox="1">
            <a:spLocks/>
          </p:cNvSpPr>
          <p:nvPr/>
        </p:nvSpPr>
        <p:spPr>
          <a:xfrm>
            <a:off x="381847" y="1384293"/>
            <a:ext cx="1824639" cy="455459"/>
          </a:xfrm>
          <a:prstGeom prst="rect">
            <a:avLst/>
          </a:prstGeom>
          <a:ln w="28575" cap="flat" cmpd="sng" algn="ctr">
            <a:solidFill>
              <a:srgbClr val="203864"/>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err="1"/>
              <a:t>Simulations</a:t>
            </a:r>
            <a:endParaRPr lang="it-IT" dirty="0"/>
          </a:p>
        </p:txBody>
      </p:sp>
      <p:pic>
        <p:nvPicPr>
          <p:cNvPr id="16" name="Immagine 15" descr="Immagine che contiene testo, strumento&#10;&#10;Descrizione generata automaticamente">
            <a:extLst>
              <a:ext uri="{FF2B5EF4-FFF2-40B4-BE49-F238E27FC236}">
                <a16:creationId xmlns:a16="http://schemas.microsoft.com/office/drawing/2014/main" id="{D385C46C-4FAD-9DD2-572B-E37D10AAE6E0}"/>
              </a:ext>
            </a:extLst>
          </p:cNvPr>
          <p:cNvPicPr>
            <a:picLocks noChangeAspect="1"/>
          </p:cNvPicPr>
          <p:nvPr/>
        </p:nvPicPr>
        <p:blipFill rotWithShape="1">
          <a:blip r:embed="rId6">
            <a:extLst>
              <a:ext uri="{28A0092B-C50C-407E-A947-70E740481C1C}">
                <a14:useLocalDpi xmlns:a14="http://schemas.microsoft.com/office/drawing/2010/main" val="0"/>
              </a:ext>
            </a:extLst>
          </a:blip>
          <a:srcRect l="16552" t="6030" r="16929" b="6292"/>
          <a:stretch/>
        </p:blipFill>
        <p:spPr>
          <a:xfrm>
            <a:off x="588274" y="2950238"/>
            <a:ext cx="3236424" cy="2068011"/>
          </a:xfrm>
          <a:prstGeom prst="rect">
            <a:avLst/>
          </a:prstGeom>
        </p:spPr>
      </p:pic>
      <p:sp>
        <p:nvSpPr>
          <p:cNvPr id="7" name="CasellaDiTesto 6">
            <a:extLst>
              <a:ext uri="{FF2B5EF4-FFF2-40B4-BE49-F238E27FC236}">
                <a16:creationId xmlns:a16="http://schemas.microsoft.com/office/drawing/2014/main" id="{4731452E-4C3F-837F-651B-ADEB68B6EA23}"/>
              </a:ext>
            </a:extLst>
          </p:cNvPr>
          <p:cNvSpPr txBox="1"/>
          <p:nvPr/>
        </p:nvSpPr>
        <p:spPr>
          <a:xfrm>
            <a:off x="2953738" y="1408090"/>
            <a:ext cx="8432015" cy="400110"/>
          </a:xfrm>
          <a:prstGeom prst="rect">
            <a:avLst/>
          </a:prstGeom>
          <a:noFill/>
        </p:spPr>
        <p:txBody>
          <a:bodyPr wrap="square" rtlCol="0">
            <a:spAutoFit/>
          </a:bodyPr>
          <a:lstStyle/>
          <a:p>
            <a:r>
              <a:rPr lang="it-IT" sz="2000" dirty="0" err="1"/>
              <a:t>Different</a:t>
            </a:r>
            <a:r>
              <a:rPr lang="it-IT" sz="2000" dirty="0"/>
              <a:t> </a:t>
            </a:r>
            <a:r>
              <a:rPr lang="it-IT" sz="2000" dirty="0" err="1"/>
              <a:t>geometry</a:t>
            </a:r>
            <a:r>
              <a:rPr lang="it-IT" sz="2000" dirty="0"/>
              <a:t> </a:t>
            </a:r>
            <a:r>
              <a:rPr lang="it-IT" sz="2000" dirty="0" err="1"/>
              <a:t>were</a:t>
            </a:r>
            <a:r>
              <a:rPr lang="it-IT" sz="2000" dirty="0"/>
              <a:t> </a:t>
            </a:r>
            <a:r>
              <a:rPr lang="it-IT" sz="2000" dirty="0" err="1"/>
              <a:t>tested</a:t>
            </a:r>
            <a:r>
              <a:rPr lang="it-IT" sz="2000" dirty="0"/>
              <a:t> to investigate the </a:t>
            </a:r>
            <a:r>
              <a:rPr lang="it-IT" sz="2000" dirty="0" err="1"/>
              <a:t>behaviour</a:t>
            </a:r>
            <a:r>
              <a:rPr lang="it-IT" sz="2000" dirty="0"/>
              <a:t> and the </a:t>
            </a:r>
            <a:r>
              <a:rPr lang="it-IT" sz="2000" dirty="0" err="1"/>
              <a:t>robustness</a:t>
            </a:r>
            <a:r>
              <a:rPr lang="it-IT" sz="2000" dirty="0"/>
              <a:t> </a:t>
            </a:r>
          </a:p>
        </p:txBody>
      </p:sp>
    </p:spTree>
    <p:extLst>
      <p:ext uri="{BB962C8B-B14F-4D97-AF65-F5344CB8AC3E}">
        <p14:creationId xmlns:p14="http://schemas.microsoft.com/office/powerpoint/2010/main" val="302548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29</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4" name="Segnaposto contenuto 1">
            <a:extLst>
              <a:ext uri="{FF2B5EF4-FFF2-40B4-BE49-F238E27FC236}">
                <a16:creationId xmlns:a16="http://schemas.microsoft.com/office/drawing/2014/main" id="{3389C398-9F7D-23FD-D326-560E221D55A0}"/>
              </a:ext>
            </a:extLst>
          </p:cNvPr>
          <p:cNvSpPr txBox="1">
            <a:spLocks/>
          </p:cNvSpPr>
          <p:nvPr/>
        </p:nvSpPr>
        <p:spPr>
          <a:xfrm>
            <a:off x="381847" y="1384293"/>
            <a:ext cx="4577178" cy="455459"/>
          </a:xfrm>
          <a:prstGeom prst="rect">
            <a:avLst/>
          </a:prstGeom>
          <a:ln w="28575" cap="flat" cmpd="sng" algn="ctr">
            <a:solidFill>
              <a:srgbClr val="203864"/>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err="1"/>
              <a:t>Wing</a:t>
            </a:r>
            <a:r>
              <a:rPr lang="it-IT" dirty="0"/>
              <a:t> and propeller </a:t>
            </a:r>
            <a:r>
              <a:rPr lang="it-IT" dirty="0" err="1"/>
              <a:t>simulation</a:t>
            </a:r>
            <a:endParaRPr lang="it-IT" dirty="0"/>
          </a:p>
        </p:txBody>
      </p:sp>
      <p:pic>
        <p:nvPicPr>
          <p:cNvPr id="16" name="Immagine 15" descr="Immagine che contiene testo, strumento&#10;&#10;Descrizione generata automaticamente">
            <a:extLst>
              <a:ext uri="{FF2B5EF4-FFF2-40B4-BE49-F238E27FC236}">
                <a16:creationId xmlns:a16="http://schemas.microsoft.com/office/drawing/2014/main" id="{D385C46C-4FAD-9DD2-572B-E37D10AAE6E0}"/>
              </a:ext>
            </a:extLst>
          </p:cNvPr>
          <p:cNvPicPr>
            <a:picLocks noChangeAspect="1"/>
          </p:cNvPicPr>
          <p:nvPr/>
        </p:nvPicPr>
        <p:blipFill rotWithShape="1">
          <a:blip r:embed="rId4">
            <a:extLst>
              <a:ext uri="{28A0092B-C50C-407E-A947-70E740481C1C}">
                <a14:useLocalDpi xmlns:a14="http://schemas.microsoft.com/office/drawing/2010/main" val="0"/>
              </a:ext>
            </a:extLst>
          </a:blip>
          <a:srcRect l="16552" t="6030" r="16929" b="6292"/>
          <a:stretch/>
        </p:blipFill>
        <p:spPr>
          <a:xfrm>
            <a:off x="6571027" y="1295254"/>
            <a:ext cx="4577177" cy="2924726"/>
          </a:xfrm>
          <a:prstGeom prst="rect">
            <a:avLst/>
          </a:prstGeom>
        </p:spPr>
      </p:pic>
      <p:sp>
        <p:nvSpPr>
          <p:cNvPr id="10" name="Rettangolo 9">
            <a:extLst>
              <a:ext uri="{FF2B5EF4-FFF2-40B4-BE49-F238E27FC236}">
                <a16:creationId xmlns:a16="http://schemas.microsoft.com/office/drawing/2014/main" id="{738E58F3-6814-6E33-0DE3-5A07C615EB77}"/>
              </a:ext>
            </a:extLst>
          </p:cNvPr>
          <p:cNvSpPr/>
          <p:nvPr/>
        </p:nvSpPr>
        <p:spPr>
          <a:xfrm>
            <a:off x="7276790" y="4219982"/>
            <a:ext cx="217571" cy="320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2" name="Tabella 4">
            <a:extLst>
              <a:ext uri="{FF2B5EF4-FFF2-40B4-BE49-F238E27FC236}">
                <a16:creationId xmlns:a16="http://schemas.microsoft.com/office/drawing/2014/main" id="{BDC1B5C4-4687-F061-49BC-263FE4533D28}"/>
              </a:ext>
            </a:extLst>
          </p:cNvPr>
          <p:cNvGraphicFramePr>
            <a:graphicFrameLocks noGrp="1"/>
          </p:cNvGraphicFramePr>
          <p:nvPr>
            <p:extLst>
              <p:ext uri="{D42A27DB-BD31-4B8C-83A1-F6EECF244321}">
                <p14:modId xmlns:p14="http://schemas.microsoft.com/office/powerpoint/2010/main" val="2745651650"/>
              </p:ext>
            </p:extLst>
          </p:nvPr>
        </p:nvGraphicFramePr>
        <p:xfrm>
          <a:off x="381847" y="2189901"/>
          <a:ext cx="5122608" cy="2219958"/>
        </p:xfrm>
        <a:graphic>
          <a:graphicData uri="http://schemas.openxmlformats.org/drawingml/2006/table">
            <a:tbl>
              <a:tblPr firstRow="1" bandRow="1">
                <a:tableStyleId>{5C22544A-7EE6-4342-B048-85BDC9FD1C3A}</a:tableStyleId>
              </a:tblPr>
              <a:tblGrid>
                <a:gridCol w="2219991">
                  <a:extLst>
                    <a:ext uri="{9D8B030D-6E8A-4147-A177-3AD203B41FA5}">
                      <a16:colId xmlns:a16="http://schemas.microsoft.com/office/drawing/2014/main" val="3753210298"/>
                    </a:ext>
                  </a:extLst>
                </a:gridCol>
                <a:gridCol w="1217824">
                  <a:extLst>
                    <a:ext uri="{9D8B030D-6E8A-4147-A177-3AD203B41FA5}">
                      <a16:colId xmlns:a16="http://schemas.microsoft.com/office/drawing/2014/main" val="1187132517"/>
                    </a:ext>
                  </a:extLst>
                </a:gridCol>
                <a:gridCol w="1684793">
                  <a:extLst>
                    <a:ext uri="{9D8B030D-6E8A-4147-A177-3AD203B41FA5}">
                      <a16:colId xmlns:a16="http://schemas.microsoft.com/office/drawing/2014/main" val="3590245044"/>
                    </a:ext>
                  </a:extLst>
                </a:gridCol>
              </a:tblGrid>
              <a:tr h="369993">
                <a:tc>
                  <a:txBody>
                    <a:bodyPr/>
                    <a:lstStyle/>
                    <a:p>
                      <a:pPr algn="ctr"/>
                      <a:endParaRPr lang="it-IT" dirty="0"/>
                    </a:p>
                  </a:txBody>
                  <a:tcPr anchor="ctr">
                    <a:solidFill>
                      <a:srgbClr val="203864"/>
                    </a:solidFill>
                  </a:tcPr>
                </a:tc>
                <a:tc>
                  <a:txBody>
                    <a:bodyPr/>
                    <a:lstStyle/>
                    <a:p>
                      <a:pPr algn="ctr"/>
                      <a:r>
                        <a:rPr lang="it-IT" dirty="0"/>
                        <a:t>Data</a:t>
                      </a:r>
                    </a:p>
                  </a:txBody>
                  <a:tcPr anchor="ctr">
                    <a:solidFill>
                      <a:srgbClr val="203864"/>
                    </a:solidFill>
                  </a:tcPr>
                </a:tc>
                <a:tc>
                  <a:txBody>
                    <a:bodyPr/>
                    <a:lstStyle/>
                    <a:p>
                      <a:pPr algn="ctr"/>
                      <a:r>
                        <a:rPr lang="it-IT" dirty="0" err="1"/>
                        <a:t>U.o.M</a:t>
                      </a:r>
                      <a:r>
                        <a:rPr lang="it-IT" dirty="0"/>
                        <a:t>.</a:t>
                      </a:r>
                    </a:p>
                  </a:txBody>
                  <a:tcPr anchor="ctr">
                    <a:solidFill>
                      <a:srgbClr val="203864"/>
                    </a:solidFill>
                  </a:tcPr>
                </a:tc>
                <a:extLst>
                  <a:ext uri="{0D108BD9-81ED-4DB2-BD59-A6C34878D82A}">
                    <a16:rowId xmlns:a16="http://schemas.microsoft.com/office/drawing/2014/main" val="428735605"/>
                  </a:ext>
                </a:extLst>
              </a:tr>
              <a:tr h="369993">
                <a:tc>
                  <a:txBody>
                    <a:bodyPr/>
                    <a:lstStyle/>
                    <a:p>
                      <a:pPr algn="ctr"/>
                      <a:r>
                        <a:rPr lang="it-IT" dirty="0"/>
                        <a:t>Cruise Mach </a:t>
                      </a:r>
                      <a:r>
                        <a:rPr lang="it-IT" dirty="0" err="1"/>
                        <a:t>number</a:t>
                      </a:r>
                      <a:endParaRPr lang="it-IT" dirty="0"/>
                    </a:p>
                  </a:txBody>
                  <a:tcPr anchor="ctr"/>
                </a:tc>
                <a:tc>
                  <a:txBody>
                    <a:bodyPr/>
                    <a:lstStyle/>
                    <a:p>
                      <a:pPr algn="ctr"/>
                      <a:r>
                        <a:rPr lang="it-IT" dirty="0"/>
                        <a:t>0.3</a:t>
                      </a:r>
                    </a:p>
                  </a:txBody>
                  <a:tcPr anchor="ctr"/>
                </a:tc>
                <a:tc>
                  <a:txBody>
                    <a:bodyPr/>
                    <a:lstStyle/>
                    <a:p>
                      <a:pPr algn="ctr"/>
                      <a:r>
                        <a:rPr lang="it-IT" dirty="0"/>
                        <a:t>[ / ]</a:t>
                      </a:r>
                    </a:p>
                  </a:txBody>
                  <a:tcPr anchor="ctr"/>
                </a:tc>
                <a:extLst>
                  <a:ext uri="{0D108BD9-81ED-4DB2-BD59-A6C34878D82A}">
                    <a16:rowId xmlns:a16="http://schemas.microsoft.com/office/drawing/2014/main" val="408835203"/>
                  </a:ext>
                </a:extLst>
              </a:tr>
              <a:tr h="369993">
                <a:tc>
                  <a:txBody>
                    <a:bodyPr/>
                    <a:lstStyle/>
                    <a:p>
                      <a:pPr algn="ctr"/>
                      <a:r>
                        <a:rPr lang="it-IT" dirty="0" err="1"/>
                        <a:t>Rotational</a:t>
                      </a:r>
                      <a:r>
                        <a:rPr lang="it-IT" dirty="0"/>
                        <a:t> </a:t>
                      </a:r>
                      <a:r>
                        <a:rPr lang="it-IT" dirty="0" err="1"/>
                        <a:t>velocity</a:t>
                      </a:r>
                      <a:endParaRPr lang="it-IT" dirty="0"/>
                    </a:p>
                  </a:txBody>
                  <a:tcPr anchor="ctr"/>
                </a:tc>
                <a:tc>
                  <a:txBody>
                    <a:bodyPr/>
                    <a:lstStyle/>
                    <a:p>
                      <a:pPr algn="ctr"/>
                      <a:r>
                        <a:rPr lang="it-IT" dirty="0"/>
                        <a:t>55</a:t>
                      </a:r>
                    </a:p>
                  </a:txBody>
                  <a:tcPr anchor="ctr"/>
                </a:tc>
                <a:tc>
                  <a:txBody>
                    <a:bodyPr/>
                    <a:lstStyle/>
                    <a:p>
                      <a:pPr algn="ctr"/>
                      <a:r>
                        <a:rPr lang="it-IT" dirty="0"/>
                        <a:t>[1/s]</a:t>
                      </a:r>
                    </a:p>
                  </a:txBody>
                  <a:tcPr anchor="ctr"/>
                </a:tc>
                <a:extLst>
                  <a:ext uri="{0D108BD9-81ED-4DB2-BD59-A6C34878D82A}">
                    <a16:rowId xmlns:a16="http://schemas.microsoft.com/office/drawing/2014/main" val="3942268010"/>
                  </a:ext>
                </a:extLst>
              </a:tr>
              <a:tr h="369993">
                <a:tc>
                  <a:txBody>
                    <a:bodyPr/>
                    <a:lstStyle/>
                    <a:p>
                      <a:pPr algn="ctr"/>
                      <a:r>
                        <a:rPr lang="it-IT" dirty="0" err="1"/>
                        <a:t>Thrust</a:t>
                      </a:r>
                      <a:endParaRPr lang="it-IT" dirty="0"/>
                    </a:p>
                  </a:txBody>
                  <a:tcPr anchor="ctr"/>
                </a:tc>
                <a:tc>
                  <a:txBody>
                    <a:bodyPr/>
                    <a:lstStyle/>
                    <a:p>
                      <a:pPr algn="ctr"/>
                      <a:r>
                        <a:rPr lang="it-IT" dirty="0"/>
                        <a:t>4000</a:t>
                      </a:r>
                    </a:p>
                  </a:txBody>
                  <a:tcPr anchor="ctr"/>
                </a:tc>
                <a:tc>
                  <a:txBody>
                    <a:bodyPr/>
                    <a:lstStyle/>
                    <a:p>
                      <a:pPr algn="ctr"/>
                      <a:r>
                        <a:rPr lang="it-IT" dirty="0"/>
                        <a:t>[N]</a:t>
                      </a:r>
                    </a:p>
                  </a:txBody>
                  <a:tcPr anchor="ctr"/>
                </a:tc>
                <a:extLst>
                  <a:ext uri="{0D108BD9-81ED-4DB2-BD59-A6C34878D82A}">
                    <a16:rowId xmlns:a16="http://schemas.microsoft.com/office/drawing/2014/main" val="3380164314"/>
                  </a:ext>
                </a:extLst>
              </a:tr>
              <a:tr h="369993">
                <a:tc>
                  <a:txBody>
                    <a:bodyPr/>
                    <a:lstStyle/>
                    <a:p>
                      <a:pPr algn="ctr"/>
                      <a:r>
                        <a:rPr lang="it-IT" dirty="0" err="1"/>
                        <a:t>Altitude</a:t>
                      </a:r>
                      <a:endParaRPr lang="it-IT" dirty="0"/>
                    </a:p>
                  </a:txBody>
                  <a:tcPr anchor="ctr"/>
                </a:tc>
                <a:tc>
                  <a:txBody>
                    <a:bodyPr/>
                    <a:lstStyle/>
                    <a:p>
                      <a:pPr algn="ctr"/>
                      <a:r>
                        <a:rPr lang="it-IT" dirty="0"/>
                        <a:t>0</a:t>
                      </a:r>
                    </a:p>
                  </a:txBody>
                  <a:tcPr anchor="ctr"/>
                </a:tc>
                <a:tc>
                  <a:txBody>
                    <a:bodyPr/>
                    <a:lstStyle/>
                    <a:p>
                      <a:pPr algn="ctr"/>
                      <a:r>
                        <a:rPr lang="it-IT" dirty="0"/>
                        <a:t>[m]</a:t>
                      </a:r>
                    </a:p>
                  </a:txBody>
                  <a:tcPr anchor="ctr"/>
                </a:tc>
                <a:extLst>
                  <a:ext uri="{0D108BD9-81ED-4DB2-BD59-A6C34878D82A}">
                    <a16:rowId xmlns:a16="http://schemas.microsoft.com/office/drawing/2014/main" val="3925117882"/>
                  </a:ext>
                </a:extLst>
              </a:tr>
              <a:tr h="369993">
                <a:tc>
                  <a:txBody>
                    <a:bodyPr/>
                    <a:lstStyle/>
                    <a:p>
                      <a:pPr algn="ctr"/>
                      <a:r>
                        <a:rPr lang="it-IT" dirty="0"/>
                        <a:t>Propeller </a:t>
                      </a:r>
                      <a:r>
                        <a:rPr lang="it-IT" dirty="0" err="1"/>
                        <a:t>radius</a:t>
                      </a:r>
                      <a:endParaRPr lang="it-IT" dirty="0"/>
                    </a:p>
                  </a:txBody>
                  <a:tcPr anchor="ctr"/>
                </a:tc>
                <a:tc>
                  <a:txBody>
                    <a:bodyPr/>
                    <a:lstStyle/>
                    <a:p>
                      <a:pPr algn="ctr"/>
                      <a:r>
                        <a:rPr lang="it-IT" dirty="0"/>
                        <a:t>0.66</a:t>
                      </a:r>
                    </a:p>
                  </a:txBody>
                  <a:tcPr anchor="ctr"/>
                </a:tc>
                <a:tc>
                  <a:txBody>
                    <a:bodyPr/>
                    <a:lstStyle/>
                    <a:p>
                      <a:pPr algn="ctr"/>
                      <a:r>
                        <a:rPr lang="it-IT" dirty="0"/>
                        <a:t>[m]</a:t>
                      </a:r>
                    </a:p>
                  </a:txBody>
                  <a:tcPr anchor="ctr"/>
                </a:tc>
                <a:extLst>
                  <a:ext uri="{0D108BD9-81ED-4DB2-BD59-A6C34878D82A}">
                    <a16:rowId xmlns:a16="http://schemas.microsoft.com/office/drawing/2014/main" val="271513665"/>
                  </a:ext>
                </a:extLst>
              </a:tr>
            </a:tbl>
          </a:graphicData>
        </a:graphic>
      </p:graphicFrame>
      <p:sp>
        <p:nvSpPr>
          <p:cNvPr id="5" name="CasellaDiTesto 4">
            <a:extLst>
              <a:ext uri="{FF2B5EF4-FFF2-40B4-BE49-F238E27FC236}">
                <a16:creationId xmlns:a16="http://schemas.microsoft.com/office/drawing/2014/main" id="{1846CE86-8D4C-DED1-90DE-5718C5917556}"/>
              </a:ext>
            </a:extLst>
          </p:cNvPr>
          <p:cNvSpPr txBox="1"/>
          <p:nvPr/>
        </p:nvSpPr>
        <p:spPr>
          <a:xfrm>
            <a:off x="381847" y="4682650"/>
            <a:ext cx="11279211" cy="1631216"/>
          </a:xfrm>
          <a:prstGeom prst="rect">
            <a:avLst/>
          </a:prstGeom>
          <a:noFill/>
        </p:spPr>
        <p:txBody>
          <a:bodyPr wrap="square" rtlCol="0">
            <a:spAutoFit/>
          </a:bodyPr>
          <a:lstStyle/>
          <a:p>
            <a:r>
              <a:rPr lang="en-GB" sz="2000" dirty="0"/>
              <a:t>A further step was taken, instead of looking only at the propeller behaviour, the wing was added and several simulations were carried out.</a:t>
            </a:r>
          </a:p>
          <a:p>
            <a:endParaRPr lang="en-GB" sz="2000" dirty="0"/>
          </a:p>
          <a:p>
            <a:r>
              <a:rPr lang="en-GB" sz="2000" dirty="0"/>
              <a:t>This time it was decided to change the parameters, which were taken according to the availability of online data.</a:t>
            </a:r>
            <a:endParaRPr lang="it-IT" sz="2000" dirty="0"/>
          </a:p>
        </p:txBody>
      </p:sp>
    </p:spTree>
    <p:extLst>
      <p:ext uri="{BB962C8B-B14F-4D97-AF65-F5344CB8AC3E}">
        <p14:creationId xmlns:p14="http://schemas.microsoft.com/office/powerpoint/2010/main" val="4253288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3</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grpSp>
        <p:nvGrpSpPr>
          <p:cNvPr id="2" name="Gruppo 1">
            <a:extLst>
              <a:ext uri="{FF2B5EF4-FFF2-40B4-BE49-F238E27FC236}">
                <a16:creationId xmlns:a16="http://schemas.microsoft.com/office/drawing/2014/main" id="{EDCEFBDC-FDC5-3396-8B08-8D337A7EA660}"/>
              </a:ext>
            </a:extLst>
          </p:cNvPr>
          <p:cNvGrpSpPr/>
          <p:nvPr/>
        </p:nvGrpSpPr>
        <p:grpSpPr>
          <a:xfrm>
            <a:off x="6801348" y="2598066"/>
            <a:ext cx="2176998" cy="2114156"/>
            <a:chOff x="4535553" y="2281084"/>
            <a:chExt cx="3120894" cy="3120894"/>
          </a:xfrm>
        </p:grpSpPr>
        <p:pic>
          <p:nvPicPr>
            <p:cNvPr id="5" name="Immagine 4" descr="Immagine che contiene testo, cartello&#10;&#10;Descrizione generata automaticamente">
              <a:extLst>
                <a:ext uri="{FF2B5EF4-FFF2-40B4-BE49-F238E27FC236}">
                  <a16:creationId xmlns:a16="http://schemas.microsoft.com/office/drawing/2014/main" id="{FF7484D5-BA45-450D-FDC4-7600DE1A6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553" y="2281084"/>
              <a:ext cx="3120894" cy="3120894"/>
            </a:xfrm>
            <a:prstGeom prst="rect">
              <a:avLst/>
            </a:prstGeom>
            <a:gradFill flip="none" rotWithShape="1">
              <a:gsLst>
                <a:gs pos="0">
                  <a:schemeClr val="accent3">
                    <a:lumMod val="5000"/>
                    <a:lumOff val="95000"/>
                  </a:schemeClr>
                </a:gs>
                <a:gs pos="76500">
                  <a:srgbClr val="D7D7D7"/>
                </a:gs>
                <a:gs pos="2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pic>
        <p:sp>
          <p:nvSpPr>
            <p:cNvPr id="9" name="Rettangolo con angoli arrotondati 8">
              <a:extLst>
                <a:ext uri="{FF2B5EF4-FFF2-40B4-BE49-F238E27FC236}">
                  <a16:creationId xmlns:a16="http://schemas.microsoft.com/office/drawing/2014/main" id="{5BBC0C14-7F4E-6938-8E74-452E7B0AFD8A}"/>
                </a:ext>
              </a:extLst>
            </p:cNvPr>
            <p:cNvSpPr/>
            <p:nvPr/>
          </p:nvSpPr>
          <p:spPr>
            <a:xfrm>
              <a:off x="4637314" y="2373086"/>
              <a:ext cx="2852057" cy="2373085"/>
            </a:xfrm>
            <a:prstGeom prst="roundRect">
              <a:avLst/>
            </a:prstGeom>
            <a:gradFill flip="none" rotWithShape="1">
              <a:gsLst>
                <a:gs pos="0">
                  <a:srgbClr val="EDEDE6"/>
                </a:gs>
                <a:gs pos="43000">
                  <a:srgbClr val="EBEBE3"/>
                </a:gs>
                <a:gs pos="97000">
                  <a:srgbClr val="E0E0D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0" name="Immagine 9">
            <a:extLst>
              <a:ext uri="{FF2B5EF4-FFF2-40B4-BE49-F238E27FC236}">
                <a16:creationId xmlns:a16="http://schemas.microsoft.com/office/drawing/2014/main" id="{086707D5-78A7-E16F-8144-29F93C993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6350" y="2706778"/>
            <a:ext cx="1055644" cy="1020860"/>
          </a:xfrm>
          <a:prstGeom prst="rect">
            <a:avLst/>
          </a:prstGeom>
        </p:spPr>
      </p:pic>
      <p:pic>
        <p:nvPicPr>
          <p:cNvPr id="11" name="Immagine 10">
            <a:extLst>
              <a:ext uri="{FF2B5EF4-FFF2-40B4-BE49-F238E27FC236}">
                <a16:creationId xmlns:a16="http://schemas.microsoft.com/office/drawing/2014/main" id="{D938DFF8-1238-2CF8-9401-CB0A65D4F2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3938" y="3610322"/>
            <a:ext cx="594355" cy="577198"/>
          </a:xfrm>
          <a:prstGeom prst="rect">
            <a:avLst/>
          </a:prstGeom>
        </p:spPr>
      </p:pic>
      <p:pic>
        <p:nvPicPr>
          <p:cNvPr id="12" name="Immagine 11">
            <a:extLst>
              <a:ext uri="{FF2B5EF4-FFF2-40B4-BE49-F238E27FC236}">
                <a16:creationId xmlns:a16="http://schemas.microsoft.com/office/drawing/2014/main" id="{B6918FC4-2657-8270-A02F-7828996C81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127" y="2793796"/>
            <a:ext cx="686167" cy="661667"/>
          </a:xfrm>
          <a:prstGeom prst="rect">
            <a:avLst/>
          </a:prstGeom>
        </p:spPr>
      </p:pic>
      <p:pic>
        <p:nvPicPr>
          <p:cNvPr id="13" name="Immagine 12">
            <a:extLst>
              <a:ext uri="{FF2B5EF4-FFF2-40B4-BE49-F238E27FC236}">
                <a16:creationId xmlns:a16="http://schemas.microsoft.com/office/drawing/2014/main" id="{AD73CD23-3D22-913A-8443-F90382FF88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6967" y="3342838"/>
            <a:ext cx="903614" cy="896301"/>
          </a:xfrm>
          <a:prstGeom prst="rect">
            <a:avLst/>
          </a:prstGeom>
        </p:spPr>
      </p:pic>
      <p:sp>
        <p:nvSpPr>
          <p:cNvPr id="14" name="Rettangolo 13">
            <a:extLst>
              <a:ext uri="{FF2B5EF4-FFF2-40B4-BE49-F238E27FC236}">
                <a16:creationId xmlns:a16="http://schemas.microsoft.com/office/drawing/2014/main" id="{276B68A9-8C02-7E92-86A6-3FAB13D1EFC3}"/>
              </a:ext>
            </a:extLst>
          </p:cNvPr>
          <p:cNvSpPr/>
          <p:nvPr/>
        </p:nvSpPr>
        <p:spPr>
          <a:xfrm>
            <a:off x="2558881" y="3350793"/>
            <a:ext cx="1972015" cy="923330"/>
          </a:xfrm>
          <a:prstGeom prst="rect">
            <a:avLst/>
          </a:prstGeom>
          <a:noFill/>
        </p:spPr>
        <p:txBody>
          <a:bodyPr wrap="none" lIns="91440" tIns="45720" rIns="91440" bIns="45720">
            <a:spAutoFit/>
          </a:bodyPr>
          <a:lstStyle/>
          <a:p>
            <a:pPr algn="ctr"/>
            <a:r>
              <a:rPr lang="it-IT" sz="5400" b="0" cap="none" spc="0" dirty="0">
                <a:ln w="0"/>
                <a:solidFill>
                  <a:schemeClr val="tx1"/>
                </a:solidFill>
                <a:effectLst>
                  <a:outerShdw blurRad="38100" dist="19050" dir="2700000" algn="tl" rotWithShape="0">
                    <a:schemeClr val="dk1">
                      <a:alpha val="40000"/>
                    </a:schemeClr>
                  </a:outerShdw>
                </a:effectLst>
              </a:rPr>
              <a:t>NSMB</a:t>
            </a:r>
          </a:p>
        </p:txBody>
      </p:sp>
      <p:sp>
        <p:nvSpPr>
          <p:cNvPr id="17" name="CasellaDiTesto 16">
            <a:extLst>
              <a:ext uri="{FF2B5EF4-FFF2-40B4-BE49-F238E27FC236}">
                <a16:creationId xmlns:a16="http://schemas.microsoft.com/office/drawing/2014/main" id="{132957B5-BC37-A199-733B-18143B6578AE}"/>
              </a:ext>
            </a:extLst>
          </p:cNvPr>
          <p:cNvSpPr txBox="1"/>
          <p:nvPr/>
        </p:nvSpPr>
        <p:spPr>
          <a:xfrm>
            <a:off x="1649170" y="4269188"/>
            <a:ext cx="4018741" cy="461665"/>
          </a:xfrm>
          <a:prstGeom prst="rect">
            <a:avLst/>
          </a:prstGeom>
          <a:noFill/>
        </p:spPr>
        <p:txBody>
          <a:bodyPr wrap="square" rtlCol="0">
            <a:spAutoFit/>
          </a:bodyPr>
          <a:lstStyle/>
          <a:p>
            <a:r>
              <a:rPr lang="it-IT" sz="2400" b="1" dirty="0"/>
              <a:t>Navier-Stokes Multi-</a:t>
            </a:r>
            <a:r>
              <a:rPr lang="it-IT" sz="2400" b="1" dirty="0" err="1"/>
              <a:t>Blocks</a:t>
            </a:r>
            <a:endParaRPr lang="it-IT" sz="2400" b="1" dirty="0"/>
          </a:p>
        </p:txBody>
      </p:sp>
      <p:pic>
        <p:nvPicPr>
          <p:cNvPr id="18" name="Segnaposto contenuto 2">
            <a:extLst>
              <a:ext uri="{FF2B5EF4-FFF2-40B4-BE49-F238E27FC236}">
                <a16:creationId xmlns:a16="http://schemas.microsoft.com/office/drawing/2014/main" id="{BA64A3BD-71E7-077C-AAD0-AFBB4929492B}"/>
              </a:ext>
            </a:extLst>
          </p:cNvPr>
          <p:cNvPicPr>
            <a:picLocks noChangeAspect="1"/>
          </p:cNvPicPr>
          <p:nvPr/>
        </p:nvPicPr>
        <p:blipFill>
          <a:blip r:embed="rId9"/>
          <a:stretch>
            <a:fillRect/>
          </a:stretch>
        </p:blipFill>
        <p:spPr>
          <a:xfrm>
            <a:off x="236510" y="1500211"/>
            <a:ext cx="2825320" cy="638205"/>
          </a:xfrm>
          <a:prstGeom prst="rect">
            <a:avLst/>
          </a:prstGeom>
        </p:spPr>
      </p:pic>
      <p:sp>
        <p:nvSpPr>
          <p:cNvPr id="20" name="Segnaposto contenuto 1">
            <a:extLst>
              <a:ext uri="{FF2B5EF4-FFF2-40B4-BE49-F238E27FC236}">
                <a16:creationId xmlns:a16="http://schemas.microsoft.com/office/drawing/2014/main" id="{FB415D3A-B3FC-458A-C27A-AD9DDBFAEBA4}"/>
              </a:ext>
            </a:extLst>
          </p:cNvPr>
          <p:cNvSpPr>
            <a:spLocks noGrp="1"/>
          </p:cNvSpPr>
          <p:nvPr>
            <p:ph idx="1"/>
          </p:nvPr>
        </p:nvSpPr>
        <p:spPr>
          <a:xfrm>
            <a:off x="6868108" y="4905740"/>
            <a:ext cx="2299758" cy="455459"/>
          </a:xfrm>
        </p:spPr>
        <p:txBody>
          <a:bodyPr>
            <a:normAutofit/>
          </a:bodyPr>
          <a:lstStyle/>
          <a:p>
            <a:pPr marL="0" indent="0">
              <a:buNone/>
            </a:pPr>
            <a:r>
              <a:rPr lang="it-IT" sz="2600" b="1" dirty="0" err="1"/>
              <a:t>CEASIOMpy</a:t>
            </a:r>
            <a:r>
              <a:rPr lang="it-IT" sz="2600" b="1" dirty="0">
                <a:solidFill>
                  <a:schemeClr val="bg1"/>
                </a:solidFill>
              </a:rPr>
              <a:t>:</a:t>
            </a:r>
          </a:p>
        </p:txBody>
      </p:sp>
      <p:sp>
        <p:nvSpPr>
          <p:cNvPr id="21" name="CasellaDiTesto 20">
            <a:extLst>
              <a:ext uri="{FF2B5EF4-FFF2-40B4-BE49-F238E27FC236}">
                <a16:creationId xmlns:a16="http://schemas.microsoft.com/office/drawing/2014/main" id="{573F59F9-280B-F2F2-F40D-D7B82F1B22A8}"/>
              </a:ext>
            </a:extLst>
          </p:cNvPr>
          <p:cNvSpPr txBox="1"/>
          <p:nvPr/>
        </p:nvSpPr>
        <p:spPr>
          <a:xfrm>
            <a:off x="5239472" y="5286211"/>
            <a:ext cx="6342928" cy="461665"/>
          </a:xfrm>
          <a:prstGeom prst="rect">
            <a:avLst/>
          </a:prstGeom>
          <a:noFill/>
        </p:spPr>
        <p:txBody>
          <a:bodyPr wrap="square" rtlCol="0">
            <a:spAutoFit/>
          </a:bodyPr>
          <a:lstStyle/>
          <a:p>
            <a:r>
              <a:rPr lang="it-IT" sz="2400" i="1" dirty="0">
                <a:solidFill>
                  <a:schemeClr val="bg1"/>
                </a:solidFill>
              </a:rPr>
              <a:t>"</a:t>
            </a:r>
            <a:r>
              <a:rPr lang="it-IT" sz="2400" i="1" dirty="0"/>
              <a:t>open source </a:t>
            </a:r>
            <a:r>
              <a:rPr lang="it-IT" sz="2400" i="1" dirty="0" err="1"/>
              <a:t>conceptual</a:t>
            </a:r>
            <a:r>
              <a:rPr lang="it-IT" sz="2400" i="1" dirty="0"/>
              <a:t> </a:t>
            </a:r>
            <a:r>
              <a:rPr lang="it-IT" sz="2400" i="1" dirty="0" err="1"/>
              <a:t>aircraft</a:t>
            </a:r>
            <a:r>
              <a:rPr lang="it-IT" sz="2400" i="1" dirty="0"/>
              <a:t> design </a:t>
            </a:r>
            <a:r>
              <a:rPr lang="it-IT" sz="2400" i="1" dirty="0" err="1"/>
              <a:t>environment</a:t>
            </a:r>
            <a:r>
              <a:rPr lang="it-IT" sz="2400" i="1" dirty="0">
                <a:solidFill>
                  <a:schemeClr val="bg1"/>
                </a:solidFill>
              </a:rPr>
              <a:t>"</a:t>
            </a:r>
            <a:endParaRPr lang="it-IT" sz="2400" dirty="0">
              <a:solidFill>
                <a:schemeClr val="bg1"/>
              </a:solidFill>
            </a:endParaRPr>
          </a:p>
        </p:txBody>
      </p:sp>
      <p:sp>
        <p:nvSpPr>
          <p:cNvPr id="22" name="Segnaposto contenuto 4">
            <a:extLst>
              <a:ext uri="{FF2B5EF4-FFF2-40B4-BE49-F238E27FC236}">
                <a16:creationId xmlns:a16="http://schemas.microsoft.com/office/drawing/2014/main" id="{281A66C9-C7BE-A3EA-8233-E1AA30AB8142}"/>
              </a:ext>
            </a:extLst>
          </p:cNvPr>
          <p:cNvSpPr txBox="1">
            <a:spLocks/>
          </p:cNvSpPr>
          <p:nvPr/>
        </p:nvSpPr>
        <p:spPr>
          <a:xfrm>
            <a:off x="4871250" y="1132815"/>
            <a:ext cx="2206000" cy="443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2400" b="1" dirty="0">
                <a:solidFill>
                  <a:srgbClr val="203864"/>
                </a:solidFill>
              </a:rPr>
              <a:t>Software</a:t>
            </a:r>
          </a:p>
        </p:txBody>
      </p:sp>
    </p:spTree>
    <p:extLst>
      <p:ext uri="{BB962C8B-B14F-4D97-AF65-F5344CB8AC3E}">
        <p14:creationId xmlns:p14="http://schemas.microsoft.com/office/powerpoint/2010/main" val="1068686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descr="Immagine che contiene diagramma&#10;&#10;Descrizione generata automaticamente">
            <a:extLst>
              <a:ext uri="{FF2B5EF4-FFF2-40B4-BE49-F238E27FC236}">
                <a16:creationId xmlns:a16="http://schemas.microsoft.com/office/drawing/2014/main" id="{6CBD68D6-0933-A87F-6499-831AE62E8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47" y="3516076"/>
            <a:ext cx="3865686" cy="1925361"/>
          </a:xfrm>
          <a:prstGeom prst="rect">
            <a:avLst/>
          </a:prstGeom>
        </p:spPr>
      </p:pic>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30</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10" name="Rettangolo 9">
            <a:extLst>
              <a:ext uri="{FF2B5EF4-FFF2-40B4-BE49-F238E27FC236}">
                <a16:creationId xmlns:a16="http://schemas.microsoft.com/office/drawing/2014/main" id="{738E58F3-6814-6E33-0DE3-5A07C615EB77}"/>
              </a:ext>
            </a:extLst>
          </p:cNvPr>
          <p:cNvSpPr/>
          <p:nvPr/>
        </p:nvSpPr>
        <p:spPr>
          <a:xfrm>
            <a:off x="7276790" y="4219982"/>
            <a:ext cx="217571" cy="320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F28BCEFE-2948-4425-3AD6-B2CE3E9C8AAA}"/>
              </a:ext>
            </a:extLst>
          </p:cNvPr>
          <p:cNvPicPr>
            <a:picLocks noChangeAspect="1"/>
          </p:cNvPicPr>
          <p:nvPr/>
        </p:nvPicPr>
        <p:blipFill rotWithShape="1">
          <a:blip r:embed="rId5"/>
          <a:srcRect l="4346" t="6086" r="8196" b="3873"/>
          <a:stretch/>
        </p:blipFill>
        <p:spPr>
          <a:xfrm>
            <a:off x="7494361" y="3645326"/>
            <a:ext cx="4589610" cy="2503576"/>
          </a:xfrm>
          <a:custGeom>
            <a:avLst/>
            <a:gdLst>
              <a:gd name="connsiteX0" fmla="*/ -104 w 5401908"/>
              <a:gd name="connsiteY0" fmla="*/ -41 h 3008344"/>
              <a:gd name="connsiteX1" fmla="*/ 5401805 w 5401908"/>
              <a:gd name="connsiteY1" fmla="*/ -41 h 3008344"/>
              <a:gd name="connsiteX2" fmla="*/ 5401805 w 5401908"/>
              <a:gd name="connsiteY2" fmla="*/ 3008304 h 3008344"/>
              <a:gd name="connsiteX3" fmla="*/ -104 w 5401908"/>
              <a:gd name="connsiteY3" fmla="*/ 3008304 h 3008344"/>
            </a:gdLst>
            <a:ahLst/>
            <a:cxnLst>
              <a:cxn ang="0">
                <a:pos x="connsiteX0" y="connsiteY0"/>
              </a:cxn>
              <a:cxn ang="0">
                <a:pos x="connsiteX1" y="connsiteY1"/>
              </a:cxn>
              <a:cxn ang="0">
                <a:pos x="connsiteX2" y="connsiteY2"/>
              </a:cxn>
              <a:cxn ang="0">
                <a:pos x="connsiteX3" y="connsiteY3"/>
              </a:cxn>
            </a:cxnLst>
            <a:rect l="l" t="t" r="r" b="b"/>
            <a:pathLst>
              <a:path w="5401908" h="3008344">
                <a:moveTo>
                  <a:pt x="-104" y="-41"/>
                </a:moveTo>
                <a:lnTo>
                  <a:pt x="5401805" y="-41"/>
                </a:lnTo>
                <a:lnTo>
                  <a:pt x="5401805" y="3008304"/>
                </a:lnTo>
                <a:lnTo>
                  <a:pt x="-104" y="3008304"/>
                </a:lnTo>
                <a:close/>
              </a:path>
            </a:pathLst>
          </a:custGeom>
        </p:spPr>
      </p:pic>
      <p:sp>
        <p:nvSpPr>
          <p:cNvPr id="2" name="Segnaposto contenuto 1">
            <a:extLst>
              <a:ext uri="{FF2B5EF4-FFF2-40B4-BE49-F238E27FC236}">
                <a16:creationId xmlns:a16="http://schemas.microsoft.com/office/drawing/2014/main" id="{4A43A8A3-100A-281D-A1FC-115131D16DE8}"/>
              </a:ext>
            </a:extLst>
          </p:cNvPr>
          <p:cNvSpPr txBox="1">
            <a:spLocks/>
          </p:cNvSpPr>
          <p:nvPr/>
        </p:nvSpPr>
        <p:spPr>
          <a:xfrm>
            <a:off x="381847" y="1384293"/>
            <a:ext cx="4577178" cy="455459"/>
          </a:xfrm>
          <a:prstGeom prst="rect">
            <a:avLst/>
          </a:prstGeom>
          <a:ln w="28575" cap="flat" cmpd="sng" algn="ctr">
            <a:solidFill>
              <a:srgbClr val="203864"/>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err="1"/>
              <a:t>Wing</a:t>
            </a:r>
            <a:r>
              <a:rPr lang="it-IT" dirty="0"/>
              <a:t> and propeller </a:t>
            </a:r>
            <a:r>
              <a:rPr lang="it-IT" dirty="0" err="1"/>
              <a:t>simulation</a:t>
            </a:r>
            <a:endParaRPr lang="it-IT" dirty="0"/>
          </a:p>
        </p:txBody>
      </p:sp>
      <p:sp>
        <p:nvSpPr>
          <p:cNvPr id="7" name="CasellaDiTesto 6">
            <a:extLst>
              <a:ext uri="{FF2B5EF4-FFF2-40B4-BE49-F238E27FC236}">
                <a16:creationId xmlns:a16="http://schemas.microsoft.com/office/drawing/2014/main" id="{45B44155-1849-0F16-3F7E-7BB5E507E592}"/>
              </a:ext>
            </a:extLst>
          </p:cNvPr>
          <p:cNvSpPr txBox="1"/>
          <p:nvPr/>
        </p:nvSpPr>
        <p:spPr>
          <a:xfrm>
            <a:off x="381847" y="2004582"/>
            <a:ext cx="7221300" cy="1323439"/>
          </a:xfrm>
          <a:prstGeom prst="rect">
            <a:avLst/>
          </a:prstGeom>
          <a:noFill/>
        </p:spPr>
        <p:txBody>
          <a:bodyPr wrap="square" rtlCol="0">
            <a:spAutoFit/>
          </a:bodyPr>
          <a:lstStyle/>
          <a:p>
            <a:r>
              <a:rPr lang="en-GB" sz="2000" dirty="0"/>
              <a:t>In this case, the propeller rotation velocity is higher, as can be seen from the contours above. As for the pressure drop (contour on the right), in this case there is an oscillation downstream of the disk, probably due to the automatic mesh generation.</a:t>
            </a:r>
            <a:endParaRPr lang="it-IT" sz="2000" dirty="0"/>
          </a:p>
        </p:txBody>
      </p:sp>
      <p:pic>
        <p:nvPicPr>
          <p:cNvPr id="19" name="Immagine 18" descr="Immagine che contiene grafico&#10;&#10;Descrizione generata automaticamente">
            <a:extLst>
              <a:ext uri="{FF2B5EF4-FFF2-40B4-BE49-F238E27FC236}">
                <a16:creationId xmlns:a16="http://schemas.microsoft.com/office/drawing/2014/main" id="{970D7F9C-ADE2-A250-7540-C3455518D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797" y="4183313"/>
            <a:ext cx="3865687" cy="1925361"/>
          </a:xfrm>
          <a:prstGeom prst="rect">
            <a:avLst/>
          </a:prstGeom>
        </p:spPr>
      </p:pic>
      <p:pic>
        <p:nvPicPr>
          <p:cNvPr id="5" name="Immagine 4">
            <a:extLst>
              <a:ext uri="{FF2B5EF4-FFF2-40B4-BE49-F238E27FC236}">
                <a16:creationId xmlns:a16="http://schemas.microsoft.com/office/drawing/2014/main" id="{D0E494E5-3191-5AE3-7C91-519A2084514D}"/>
              </a:ext>
            </a:extLst>
          </p:cNvPr>
          <p:cNvPicPr>
            <a:picLocks noChangeAspect="1"/>
          </p:cNvPicPr>
          <p:nvPr/>
        </p:nvPicPr>
        <p:blipFill rotWithShape="1">
          <a:blip r:embed="rId7">
            <a:extLst>
              <a:ext uri="{28A0092B-C50C-407E-A947-70E740481C1C}">
                <a14:useLocalDpi xmlns:a14="http://schemas.microsoft.com/office/drawing/2010/main" val="0"/>
              </a:ext>
            </a:extLst>
          </a:blip>
          <a:srcRect r="7924"/>
          <a:stretch/>
        </p:blipFill>
        <p:spPr>
          <a:xfrm>
            <a:off x="7836310" y="1034144"/>
            <a:ext cx="4199985" cy="2586058"/>
          </a:xfrm>
          <a:prstGeom prst="rect">
            <a:avLst/>
          </a:prstGeom>
        </p:spPr>
      </p:pic>
    </p:spTree>
    <p:extLst>
      <p:ext uri="{BB962C8B-B14F-4D97-AF65-F5344CB8AC3E}">
        <p14:creationId xmlns:p14="http://schemas.microsoft.com/office/powerpoint/2010/main" val="3103116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grafico&#10;&#10;Descrizione generata automaticamente">
            <a:extLst>
              <a:ext uri="{FF2B5EF4-FFF2-40B4-BE49-F238E27FC236}">
                <a16:creationId xmlns:a16="http://schemas.microsoft.com/office/drawing/2014/main" id="{0AF2BD8C-9762-F6C7-785D-6880DB738077}"/>
              </a:ext>
            </a:extLst>
          </p:cNvPr>
          <p:cNvPicPr>
            <a:picLocks noChangeAspect="1"/>
          </p:cNvPicPr>
          <p:nvPr/>
        </p:nvPicPr>
        <p:blipFill rotWithShape="1">
          <a:blip r:embed="rId3">
            <a:extLst>
              <a:ext uri="{28A0092B-C50C-407E-A947-70E740481C1C}">
                <a14:useLocalDpi xmlns:a14="http://schemas.microsoft.com/office/drawing/2010/main" val="0"/>
              </a:ext>
            </a:extLst>
          </a:blip>
          <a:srcRect t="4950" r="6743"/>
          <a:stretch/>
        </p:blipFill>
        <p:spPr>
          <a:xfrm>
            <a:off x="6583158" y="856691"/>
            <a:ext cx="4787792" cy="3195745"/>
          </a:xfrm>
          <a:prstGeom prst="rect">
            <a:avLst/>
          </a:prstGeom>
        </p:spPr>
      </p:pic>
      <p:sp>
        <p:nvSpPr>
          <p:cNvPr id="10" name="Rettangolo 9">
            <a:extLst>
              <a:ext uri="{FF2B5EF4-FFF2-40B4-BE49-F238E27FC236}">
                <a16:creationId xmlns:a16="http://schemas.microsoft.com/office/drawing/2014/main" id="{738E58F3-6814-6E33-0DE3-5A07C615EB77}"/>
              </a:ext>
            </a:extLst>
          </p:cNvPr>
          <p:cNvSpPr/>
          <p:nvPr/>
        </p:nvSpPr>
        <p:spPr>
          <a:xfrm>
            <a:off x="7276790" y="4219982"/>
            <a:ext cx="217571" cy="320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12FF2171-5902-23A7-79AB-50DE7D9E6357}"/>
              </a:ext>
            </a:extLst>
          </p:cNvPr>
          <p:cNvPicPr>
            <a:picLocks noChangeAspect="1"/>
          </p:cNvPicPr>
          <p:nvPr/>
        </p:nvPicPr>
        <p:blipFill rotWithShape="1">
          <a:blip r:embed="rId4">
            <a:extLst>
              <a:ext uri="{28A0092B-C50C-407E-A947-70E740481C1C}">
                <a14:useLocalDpi xmlns:a14="http://schemas.microsoft.com/office/drawing/2010/main" val="0"/>
              </a:ext>
            </a:extLst>
          </a:blip>
          <a:srcRect t="15137"/>
          <a:stretch/>
        </p:blipFill>
        <p:spPr>
          <a:xfrm>
            <a:off x="6817952" y="4052436"/>
            <a:ext cx="4787792" cy="2299643"/>
          </a:xfrm>
          <a:prstGeom prst="rect">
            <a:avLst/>
          </a:prstGeom>
        </p:spPr>
      </p:pic>
      <p:cxnSp>
        <p:nvCxnSpPr>
          <p:cNvPr id="21" name="Connettore diritto 20">
            <a:extLst>
              <a:ext uri="{FF2B5EF4-FFF2-40B4-BE49-F238E27FC236}">
                <a16:creationId xmlns:a16="http://schemas.microsoft.com/office/drawing/2014/main" id="{407F86BC-9432-EB1A-9CA0-D2B35419B3E6}"/>
              </a:ext>
            </a:extLst>
          </p:cNvPr>
          <p:cNvCxnSpPr/>
          <p:nvPr/>
        </p:nvCxnSpPr>
        <p:spPr>
          <a:xfrm>
            <a:off x="6819532" y="5463076"/>
            <a:ext cx="4036281"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5" name="Connettore diritto 14">
            <a:extLst>
              <a:ext uri="{FF2B5EF4-FFF2-40B4-BE49-F238E27FC236}">
                <a16:creationId xmlns:a16="http://schemas.microsoft.com/office/drawing/2014/main" id="{EC33D249-68DA-A272-C26D-D0659C28B05F}"/>
              </a:ext>
            </a:extLst>
          </p:cNvPr>
          <p:cNvCxnSpPr>
            <a:cxnSpLocks/>
          </p:cNvCxnSpPr>
          <p:nvPr/>
        </p:nvCxnSpPr>
        <p:spPr>
          <a:xfrm>
            <a:off x="7102228" y="4404064"/>
            <a:ext cx="0" cy="18370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31</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2" name="Segnaposto contenuto 1">
            <a:extLst>
              <a:ext uri="{FF2B5EF4-FFF2-40B4-BE49-F238E27FC236}">
                <a16:creationId xmlns:a16="http://schemas.microsoft.com/office/drawing/2014/main" id="{4A43A8A3-100A-281D-A1FC-115131D16DE8}"/>
              </a:ext>
            </a:extLst>
          </p:cNvPr>
          <p:cNvSpPr txBox="1">
            <a:spLocks/>
          </p:cNvSpPr>
          <p:nvPr/>
        </p:nvSpPr>
        <p:spPr>
          <a:xfrm>
            <a:off x="381847" y="1384293"/>
            <a:ext cx="4577178" cy="455459"/>
          </a:xfrm>
          <a:prstGeom prst="rect">
            <a:avLst/>
          </a:prstGeom>
          <a:ln w="28575" cap="flat" cmpd="sng" algn="ctr">
            <a:solidFill>
              <a:srgbClr val="203864"/>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err="1"/>
              <a:t>Wing</a:t>
            </a:r>
            <a:r>
              <a:rPr lang="it-IT" dirty="0"/>
              <a:t> and propeller </a:t>
            </a:r>
            <a:r>
              <a:rPr lang="it-IT" dirty="0" err="1"/>
              <a:t>simulation</a:t>
            </a:r>
            <a:endParaRPr lang="it-IT" dirty="0"/>
          </a:p>
        </p:txBody>
      </p:sp>
      <p:pic>
        <p:nvPicPr>
          <p:cNvPr id="20" name="Immagine 19" descr="Immagine che contiene grafico&#10;&#10;Descrizione generata automaticamente">
            <a:extLst>
              <a:ext uri="{FF2B5EF4-FFF2-40B4-BE49-F238E27FC236}">
                <a16:creationId xmlns:a16="http://schemas.microsoft.com/office/drawing/2014/main" id="{84319713-16C9-79BE-6F42-E80D18C4B004}"/>
              </a:ext>
            </a:extLst>
          </p:cNvPr>
          <p:cNvPicPr>
            <a:picLocks noChangeAspect="1"/>
          </p:cNvPicPr>
          <p:nvPr/>
        </p:nvPicPr>
        <p:blipFill rotWithShape="1">
          <a:blip r:embed="rId6">
            <a:extLst>
              <a:ext uri="{28A0092B-C50C-407E-A947-70E740481C1C}">
                <a14:useLocalDpi xmlns:a14="http://schemas.microsoft.com/office/drawing/2010/main" val="0"/>
              </a:ext>
            </a:extLst>
          </a:blip>
          <a:srcRect l="6346" t="8701" r="8289" b="4036"/>
          <a:stretch/>
        </p:blipFill>
        <p:spPr>
          <a:xfrm>
            <a:off x="-865" y="2085541"/>
            <a:ext cx="5609709" cy="3192011"/>
          </a:xfrm>
          <a:prstGeom prst="rect">
            <a:avLst/>
          </a:prstGeom>
        </p:spPr>
      </p:pic>
      <p:sp>
        <p:nvSpPr>
          <p:cNvPr id="4" name="Rettangolo 3">
            <a:extLst>
              <a:ext uri="{FF2B5EF4-FFF2-40B4-BE49-F238E27FC236}">
                <a16:creationId xmlns:a16="http://schemas.microsoft.com/office/drawing/2014/main" id="{08C00907-3A5C-3EAF-EDBA-BE8C91EB1B1C}"/>
              </a:ext>
            </a:extLst>
          </p:cNvPr>
          <p:cNvSpPr/>
          <p:nvPr/>
        </p:nvSpPr>
        <p:spPr>
          <a:xfrm>
            <a:off x="3010728" y="3183003"/>
            <a:ext cx="1242963" cy="671813"/>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cxnSp>
        <p:nvCxnSpPr>
          <p:cNvPr id="25" name="Connettore 2 24">
            <a:extLst>
              <a:ext uri="{FF2B5EF4-FFF2-40B4-BE49-F238E27FC236}">
                <a16:creationId xmlns:a16="http://schemas.microsoft.com/office/drawing/2014/main" id="{09B7C4C1-91D9-186E-824A-994DE41FDB12}"/>
              </a:ext>
            </a:extLst>
          </p:cNvPr>
          <p:cNvCxnSpPr>
            <a:stCxn id="4" idx="3"/>
            <a:endCxn id="11" idx="1"/>
          </p:cNvCxnSpPr>
          <p:nvPr/>
        </p:nvCxnSpPr>
        <p:spPr>
          <a:xfrm flipV="1">
            <a:off x="4253691" y="2454564"/>
            <a:ext cx="2329467" cy="10643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Connettore 2 28">
            <a:extLst>
              <a:ext uri="{FF2B5EF4-FFF2-40B4-BE49-F238E27FC236}">
                <a16:creationId xmlns:a16="http://schemas.microsoft.com/office/drawing/2014/main" id="{C28FACA7-69B4-154E-AE47-62D3C9BA5294}"/>
              </a:ext>
            </a:extLst>
          </p:cNvPr>
          <p:cNvCxnSpPr>
            <a:cxnSpLocks/>
            <a:stCxn id="35" idx="2"/>
          </p:cNvCxnSpPr>
          <p:nvPr/>
        </p:nvCxnSpPr>
        <p:spPr>
          <a:xfrm>
            <a:off x="6212886" y="4533022"/>
            <a:ext cx="804669" cy="3712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5" name="CasellaDiTesto 34">
            <a:extLst>
              <a:ext uri="{FF2B5EF4-FFF2-40B4-BE49-F238E27FC236}">
                <a16:creationId xmlns:a16="http://schemas.microsoft.com/office/drawing/2014/main" id="{3194A9E7-B4AE-0313-278E-F5785FB32D4B}"/>
              </a:ext>
            </a:extLst>
          </p:cNvPr>
          <p:cNvSpPr txBox="1"/>
          <p:nvPr/>
        </p:nvSpPr>
        <p:spPr>
          <a:xfrm>
            <a:off x="5813366" y="4163690"/>
            <a:ext cx="799040" cy="369332"/>
          </a:xfrm>
          <a:prstGeom prst="rect">
            <a:avLst/>
          </a:prstGeom>
          <a:noFill/>
        </p:spPr>
        <p:txBody>
          <a:bodyPr wrap="square" rtlCol="0">
            <a:spAutoFit/>
          </a:bodyPr>
          <a:lstStyle/>
          <a:p>
            <a:r>
              <a:rPr lang="it-IT" b="1" dirty="0"/>
              <a:t>DISK</a:t>
            </a:r>
          </a:p>
        </p:txBody>
      </p:sp>
      <p:sp>
        <p:nvSpPr>
          <p:cNvPr id="38" name="CasellaDiTesto 37">
            <a:extLst>
              <a:ext uri="{FF2B5EF4-FFF2-40B4-BE49-F238E27FC236}">
                <a16:creationId xmlns:a16="http://schemas.microsoft.com/office/drawing/2014/main" id="{4722A519-8C54-3BAA-1F22-54DE2DCAC129}"/>
              </a:ext>
            </a:extLst>
          </p:cNvPr>
          <p:cNvSpPr txBox="1"/>
          <p:nvPr/>
        </p:nvSpPr>
        <p:spPr>
          <a:xfrm>
            <a:off x="4682866" y="5819710"/>
            <a:ext cx="1832553" cy="369332"/>
          </a:xfrm>
          <a:prstGeom prst="rect">
            <a:avLst/>
          </a:prstGeom>
          <a:noFill/>
        </p:spPr>
        <p:txBody>
          <a:bodyPr wrap="none" rtlCol="0">
            <a:spAutoFit/>
          </a:bodyPr>
          <a:lstStyle/>
          <a:p>
            <a:r>
              <a:rPr lang="it-IT" b="1" dirty="0">
                <a:solidFill>
                  <a:srgbClr val="FF0000"/>
                </a:solidFill>
              </a:rPr>
              <a:t>Line of the plot</a:t>
            </a:r>
          </a:p>
        </p:txBody>
      </p:sp>
      <p:sp>
        <p:nvSpPr>
          <p:cNvPr id="39" name="CasellaDiTesto 38">
            <a:extLst>
              <a:ext uri="{FF2B5EF4-FFF2-40B4-BE49-F238E27FC236}">
                <a16:creationId xmlns:a16="http://schemas.microsoft.com/office/drawing/2014/main" id="{272F0339-9DC6-0BA7-7460-A8F1F348EADD}"/>
              </a:ext>
            </a:extLst>
          </p:cNvPr>
          <p:cNvSpPr txBox="1"/>
          <p:nvPr/>
        </p:nvSpPr>
        <p:spPr>
          <a:xfrm>
            <a:off x="377943" y="5451510"/>
            <a:ext cx="4304923" cy="400110"/>
          </a:xfrm>
          <a:prstGeom prst="rect">
            <a:avLst/>
          </a:prstGeom>
          <a:noFill/>
        </p:spPr>
        <p:txBody>
          <a:bodyPr wrap="square" rtlCol="0">
            <a:spAutoFit/>
          </a:bodyPr>
          <a:lstStyle/>
          <a:p>
            <a:r>
              <a:rPr lang="it-IT" sz="2000" dirty="0" err="1"/>
              <a:t>Oscillation</a:t>
            </a:r>
            <a:r>
              <a:rPr lang="it-IT" sz="2000" dirty="0"/>
              <a:t> </a:t>
            </a:r>
            <a:r>
              <a:rPr lang="it-IT" sz="2000" dirty="0" err="1"/>
              <a:t>is</a:t>
            </a:r>
            <a:r>
              <a:rPr lang="it-IT" sz="2000" dirty="0"/>
              <a:t> </a:t>
            </a:r>
            <a:r>
              <a:rPr lang="it-IT" sz="2000" dirty="0" err="1"/>
              <a:t>probably</a:t>
            </a:r>
            <a:r>
              <a:rPr lang="it-IT" sz="2000" dirty="0"/>
              <a:t> due to the mesh</a:t>
            </a:r>
          </a:p>
        </p:txBody>
      </p:sp>
      <p:sp>
        <p:nvSpPr>
          <p:cNvPr id="40" name="Ovale 39">
            <a:extLst>
              <a:ext uri="{FF2B5EF4-FFF2-40B4-BE49-F238E27FC236}">
                <a16:creationId xmlns:a16="http://schemas.microsoft.com/office/drawing/2014/main" id="{2F544639-B42E-C114-8DF2-CAE251D76B31}"/>
              </a:ext>
            </a:extLst>
          </p:cNvPr>
          <p:cNvSpPr/>
          <p:nvPr/>
        </p:nvSpPr>
        <p:spPr>
          <a:xfrm>
            <a:off x="8311337" y="5103832"/>
            <a:ext cx="1686102" cy="668128"/>
          </a:xfrm>
          <a:prstGeom prst="ellipse">
            <a:avLst/>
          </a:prstGeom>
          <a:noFill/>
          <a:ln w="28575">
            <a:solidFill>
              <a:srgbClr val="D14A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2" name="Connettore 2 41">
            <a:extLst>
              <a:ext uri="{FF2B5EF4-FFF2-40B4-BE49-F238E27FC236}">
                <a16:creationId xmlns:a16="http://schemas.microsoft.com/office/drawing/2014/main" id="{DA24EB55-337B-140E-32A4-1FE5400ED011}"/>
              </a:ext>
            </a:extLst>
          </p:cNvPr>
          <p:cNvCxnSpPr>
            <a:cxnSpLocks/>
            <a:endCxn id="40" idx="0"/>
          </p:cNvCxnSpPr>
          <p:nvPr/>
        </p:nvCxnSpPr>
        <p:spPr>
          <a:xfrm flipH="1">
            <a:off x="9154388" y="3017520"/>
            <a:ext cx="30252" cy="2086312"/>
          </a:xfrm>
          <a:prstGeom prst="straightConnector1">
            <a:avLst/>
          </a:prstGeom>
          <a:ln w="28575">
            <a:solidFill>
              <a:srgbClr val="D14AD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id="{18A56A86-DE05-1659-260D-CCE749A5B567}"/>
              </a:ext>
            </a:extLst>
          </p:cNvPr>
          <p:cNvCxnSpPr>
            <a:cxnSpLocks/>
            <a:stCxn id="38" idx="0"/>
          </p:cNvCxnSpPr>
          <p:nvPr/>
        </p:nvCxnSpPr>
        <p:spPr>
          <a:xfrm flipV="1">
            <a:off x="5599143" y="5523341"/>
            <a:ext cx="1328524" cy="2963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45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00"/>
                                        <p:tgtEl>
                                          <p:spTgt spid="25"/>
                                        </p:tgtEl>
                                      </p:cBhvr>
                                    </p:animEffec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par>
                                <p:cTn id="29" presetID="22"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par>
                                <p:cTn id="32" presetID="6" presetClass="entr" presetSubtype="16"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down)">
                                      <p:cBhvr>
                                        <p:cTn id="39" dur="500"/>
                                        <p:tgtEl>
                                          <p:spTgt spid="38"/>
                                        </p:tgtEl>
                                      </p:cBhvr>
                                    </p:animEffect>
                                  </p:childTnLst>
                                </p:cTn>
                              </p:par>
                              <p:par>
                                <p:cTn id="40" presetID="22" presetClass="entr" presetSubtype="4"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par>
                                <p:cTn id="43" presetID="6"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up)">
                                      <p:cBhvr>
                                        <p:cTn id="50" dur="500"/>
                                        <p:tgtEl>
                                          <p:spTgt spid="4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500" fill="hold"/>
                                        <p:tgtEl>
                                          <p:spTgt spid="40"/>
                                        </p:tgtEl>
                                        <p:attrNameLst>
                                          <p:attrName>ppt_w</p:attrName>
                                        </p:attrNameLst>
                                      </p:cBhvr>
                                      <p:tavLst>
                                        <p:tav tm="0">
                                          <p:val>
                                            <p:fltVal val="0"/>
                                          </p:val>
                                        </p:tav>
                                        <p:tav tm="100000">
                                          <p:val>
                                            <p:strVal val="#ppt_w"/>
                                          </p:val>
                                        </p:tav>
                                      </p:tavLst>
                                    </p:anim>
                                    <p:anim calcmode="lin" valueType="num">
                                      <p:cBhvr>
                                        <p:cTn id="54" dur="500" fill="hold"/>
                                        <p:tgtEl>
                                          <p:spTgt spid="40"/>
                                        </p:tgtEl>
                                        <p:attrNameLst>
                                          <p:attrName>ppt_h</p:attrName>
                                        </p:attrNameLst>
                                      </p:cBhvr>
                                      <p:tavLst>
                                        <p:tav tm="0">
                                          <p:val>
                                            <p:fltVal val="0"/>
                                          </p:val>
                                        </p:tav>
                                        <p:tav tm="100000">
                                          <p:val>
                                            <p:strVal val="#ppt_h"/>
                                          </p:val>
                                        </p:tav>
                                      </p:tavLst>
                                    </p:anim>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5" grpId="0"/>
      <p:bldP spid="38" grpId="0"/>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32</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10" name="Rettangolo 9">
            <a:extLst>
              <a:ext uri="{FF2B5EF4-FFF2-40B4-BE49-F238E27FC236}">
                <a16:creationId xmlns:a16="http://schemas.microsoft.com/office/drawing/2014/main" id="{738E58F3-6814-6E33-0DE3-5A07C615EB77}"/>
              </a:ext>
            </a:extLst>
          </p:cNvPr>
          <p:cNvSpPr/>
          <p:nvPr/>
        </p:nvSpPr>
        <p:spPr>
          <a:xfrm>
            <a:off x="7276790" y="4219982"/>
            <a:ext cx="217571" cy="320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Immagine che contiene arancione&#10;&#10;Descrizione generata automaticamente">
            <a:extLst>
              <a:ext uri="{FF2B5EF4-FFF2-40B4-BE49-F238E27FC236}">
                <a16:creationId xmlns:a16="http://schemas.microsoft.com/office/drawing/2014/main" id="{AE97F964-853B-2165-44C6-83AA8D801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4560" y="3189480"/>
            <a:ext cx="3938101" cy="2634501"/>
          </a:xfrm>
          <a:prstGeom prst="rect">
            <a:avLst/>
          </a:prstGeom>
        </p:spPr>
      </p:pic>
      <p:sp>
        <p:nvSpPr>
          <p:cNvPr id="2" name="Segnaposto contenuto 1">
            <a:extLst>
              <a:ext uri="{FF2B5EF4-FFF2-40B4-BE49-F238E27FC236}">
                <a16:creationId xmlns:a16="http://schemas.microsoft.com/office/drawing/2014/main" id="{49BA3756-5209-74CC-9E73-92274A31D3F3}"/>
              </a:ext>
            </a:extLst>
          </p:cNvPr>
          <p:cNvSpPr txBox="1">
            <a:spLocks/>
          </p:cNvSpPr>
          <p:nvPr/>
        </p:nvSpPr>
        <p:spPr>
          <a:xfrm>
            <a:off x="381847" y="1384293"/>
            <a:ext cx="4577178" cy="455459"/>
          </a:xfrm>
          <a:prstGeom prst="rect">
            <a:avLst/>
          </a:prstGeom>
          <a:ln w="28575" cap="flat" cmpd="sng" algn="ctr">
            <a:solidFill>
              <a:srgbClr val="203864"/>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err="1"/>
              <a:t>Wing</a:t>
            </a:r>
            <a:r>
              <a:rPr lang="it-IT" dirty="0"/>
              <a:t> and propeller </a:t>
            </a:r>
            <a:r>
              <a:rPr lang="it-IT" dirty="0" err="1"/>
              <a:t>simulation</a:t>
            </a:r>
            <a:endParaRPr lang="it-IT" dirty="0"/>
          </a:p>
        </p:txBody>
      </p:sp>
      <p:sp>
        <p:nvSpPr>
          <p:cNvPr id="5" name="CasellaDiTesto 4">
            <a:extLst>
              <a:ext uri="{FF2B5EF4-FFF2-40B4-BE49-F238E27FC236}">
                <a16:creationId xmlns:a16="http://schemas.microsoft.com/office/drawing/2014/main" id="{80D00D7D-2570-3260-D744-A427EA590B52}"/>
              </a:ext>
            </a:extLst>
          </p:cNvPr>
          <p:cNvSpPr txBox="1"/>
          <p:nvPr/>
        </p:nvSpPr>
        <p:spPr>
          <a:xfrm>
            <a:off x="381847" y="2006784"/>
            <a:ext cx="11428306" cy="1015663"/>
          </a:xfrm>
          <a:prstGeom prst="rect">
            <a:avLst/>
          </a:prstGeom>
          <a:noFill/>
        </p:spPr>
        <p:txBody>
          <a:bodyPr wrap="square" rtlCol="0">
            <a:spAutoFit/>
          </a:bodyPr>
          <a:lstStyle/>
          <a:p>
            <a:r>
              <a:rPr lang="en-US" sz="2000" dirty="0"/>
              <a:t>Regarding the velocity contour, this slide shows the results. The first contour (a) shows how the velocity field changes in correspondence of the disk, instead from the contour (b) and (c) can be seen how the velocity changes along the radius.</a:t>
            </a:r>
            <a:endParaRPr lang="it-IT" sz="2000" dirty="0"/>
          </a:p>
        </p:txBody>
      </p:sp>
      <p:sp>
        <p:nvSpPr>
          <p:cNvPr id="7" name="CasellaDiTesto 6">
            <a:extLst>
              <a:ext uri="{FF2B5EF4-FFF2-40B4-BE49-F238E27FC236}">
                <a16:creationId xmlns:a16="http://schemas.microsoft.com/office/drawing/2014/main" id="{F9E28706-64C5-3EC4-AD2C-9CC2B6317306}"/>
              </a:ext>
            </a:extLst>
          </p:cNvPr>
          <p:cNvSpPr txBox="1"/>
          <p:nvPr/>
        </p:nvSpPr>
        <p:spPr>
          <a:xfrm>
            <a:off x="381847" y="5802294"/>
            <a:ext cx="3938101" cy="369332"/>
          </a:xfrm>
          <a:prstGeom prst="rect">
            <a:avLst/>
          </a:prstGeom>
          <a:noFill/>
        </p:spPr>
        <p:txBody>
          <a:bodyPr wrap="square" rtlCol="0">
            <a:spAutoFit/>
          </a:bodyPr>
          <a:lstStyle/>
          <a:p>
            <a:pPr algn="ctr"/>
            <a:r>
              <a:rPr lang="it-IT" dirty="0"/>
              <a:t>Mach </a:t>
            </a:r>
            <a:r>
              <a:rPr lang="it-IT" dirty="0" err="1"/>
              <a:t>contour</a:t>
            </a:r>
            <a:r>
              <a:rPr lang="it-IT" dirty="0"/>
              <a:t> (a)</a:t>
            </a:r>
          </a:p>
        </p:txBody>
      </p:sp>
      <p:sp>
        <p:nvSpPr>
          <p:cNvPr id="12" name="CasellaDiTesto 11">
            <a:extLst>
              <a:ext uri="{FF2B5EF4-FFF2-40B4-BE49-F238E27FC236}">
                <a16:creationId xmlns:a16="http://schemas.microsoft.com/office/drawing/2014/main" id="{79D32E27-1740-9111-8810-EE58EF7C10C7}"/>
              </a:ext>
            </a:extLst>
          </p:cNvPr>
          <p:cNvSpPr txBox="1"/>
          <p:nvPr/>
        </p:nvSpPr>
        <p:spPr>
          <a:xfrm>
            <a:off x="4734560" y="5802294"/>
            <a:ext cx="3938101" cy="369332"/>
          </a:xfrm>
          <a:prstGeom prst="rect">
            <a:avLst/>
          </a:prstGeom>
          <a:noFill/>
        </p:spPr>
        <p:txBody>
          <a:bodyPr wrap="square" rtlCol="0">
            <a:spAutoFit/>
          </a:bodyPr>
          <a:lstStyle/>
          <a:p>
            <a:pPr algn="ctr"/>
            <a:r>
              <a:rPr lang="it-IT" dirty="0"/>
              <a:t>Mach </a:t>
            </a:r>
            <a:r>
              <a:rPr lang="it-IT" dirty="0" err="1"/>
              <a:t>contour</a:t>
            </a:r>
            <a:r>
              <a:rPr lang="it-IT" dirty="0"/>
              <a:t> (b)</a:t>
            </a:r>
          </a:p>
        </p:txBody>
      </p:sp>
      <p:sp>
        <p:nvSpPr>
          <p:cNvPr id="13" name="CasellaDiTesto 12">
            <a:extLst>
              <a:ext uri="{FF2B5EF4-FFF2-40B4-BE49-F238E27FC236}">
                <a16:creationId xmlns:a16="http://schemas.microsoft.com/office/drawing/2014/main" id="{CFF5C364-C14B-1601-B203-6EFEAE7F9408}"/>
              </a:ext>
            </a:extLst>
          </p:cNvPr>
          <p:cNvSpPr txBox="1"/>
          <p:nvPr/>
        </p:nvSpPr>
        <p:spPr>
          <a:xfrm>
            <a:off x="9087273" y="5807450"/>
            <a:ext cx="2722880" cy="369332"/>
          </a:xfrm>
          <a:prstGeom prst="rect">
            <a:avLst/>
          </a:prstGeom>
          <a:noFill/>
        </p:spPr>
        <p:txBody>
          <a:bodyPr wrap="square" rtlCol="0">
            <a:spAutoFit/>
          </a:bodyPr>
          <a:lstStyle/>
          <a:p>
            <a:pPr algn="ctr"/>
            <a:r>
              <a:rPr lang="it-IT" dirty="0"/>
              <a:t>Mach </a:t>
            </a:r>
            <a:r>
              <a:rPr lang="it-IT" dirty="0" err="1"/>
              <a:t>contour</a:t>
            </a:r>
            <a:r>
              <a:rPr lang="it-IT" dirty="0"/>
              <a:t> (c)</a:t>
            </a:r>
          </a:p>
        </p:txBody>
      </p:sp>
      <p:pic>
        <p:nvPicPr>
          <p:cNvPr id="15" name="Immagine 14">
            <a:extLst>
              <a:ext uri="{FF2B5EF4-FFF2-40B4-BE49-F238E27FC236}">
                <a16:creationId xmlns:a16="http://schemas.microsoft.com/office/drawing/2014/main" id="{82ECD13E-696A-110B-D355-D3AD2621292A}"/>
              </a:ext>
            </a:extLst>
          </p:cNvPr>
          <p:cNvPicPr>
            <a:picLocks noChangeAspect="1"/>
          </p:cNvPicPr>
          <p:nvPr/>
        </p:nvPicPr>
        <p:blipFill rotWithShape="1">
          <a:blip r:embed="rId5">
            <a:extLst>
              <a:ext uri="{28A0092B-C50C-407E-A947-70E740481C1C}">
                <a14:useLocalDpi xmlns:a14="http://schemas.microsoft.com/office/drawing/2010/main" val="0"/>
              </a:ext>
            </a:extLst>
          </a:blip>
          <a:srcRect l="17818" t="7992" r="18565"/>
          <a:stretch/>
        </p:blipFill>
        <p:spPr>
          <a:xfrm>
            <a:off x="9087273" y="3169628"/>
            <a:ext cx="2722880" cy="2634501"/>
          </a:xfrm>
          <a:prstGeom prst="rect">
            <a:avLst/>
          </a:prstGeom>
        </p:spPr>
      </p:pic>
      <p:pic>
        <p:nvPicPr>
          <p:cNvPr id="16" name="Immagine 15" descr="Immagine che contiene Sito Web&#10;&#10;Descrizione generata automaticamente">
            <a:extLst>
              <a:ext uri="{FF2B5EF4-FFF2-40B4-BE49-F238E27FC236}">
                <a16:creationId xmlns:a16="http://schemas.microsoft.com/office/drawing/2014/main" id="{945EEECF-AE51-602A-2E9D-7ACC60A48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847" y="3169628"/>
            <a:ext cx="3938101" cy="2634501"/>
          </a:xfrm>
          <a:prstGeom prst="rect">
            <a:avLst/>
          </a:prstGeom>
        </p:spPr>
      </p:pic>
    </p:spTree>
    <p:extLst>
      <p:ext uri="{BB962C8B-B14F-4D97-AF65-F5344CB8AC3E}">
        <p14:creationId xmlns:p14="http://schemas.microsoft.com/office/powerpoint/2010/main" val="199368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33</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17" name="Ovale 16">
            <a:extLst>
              <a:ext uri="{FF2B5EF4-FFF2-40B4-BE49-F238E27FC236}">
                <a16:creationId xmlns:a16="http://schemas.microsoft.com/office/drawing/2014/main" id="{16DBF729-E272-426D-57E0-1A78458E0A50}"/>
              </a:ext>
            </a:extLst>
          </p:cNvPr>
          <p:cNvSpPr/>
          <p:nvPr/>
        </p:nvSpPr>
        <p:spPr>
          <a:xfrm>
            <a:off x="4491792" y="2873818"/>
            <a:ext cx="1317523" cy="129766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Elemento grafico 11" descr="Segna Pollice su con riempimento a tinta unita">
            <a:extLst>
              <a:ext uri="{FF2B5EF4-FFF2-40B4-BE49-F238E27FC236}">
                <a16:creationId xmlns:a16="http://schemas.microsoft.com/office/drawing/2014/main" id="{26F94D01-C1FF-7338-12D7-555B8459C1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3353" y="3036643"/>
            <a:ext cx="914400" cy="914400"/>
          </a:xfrm>
          <a:prstGeom prst="rect">
            <a:avLst/>
          </a:prstGeom>
        </p:spPr>
      </p:pic>
      <p:sp>
        <p:nvSpPr>
          <p:cNvPr id="23" name="Ovale 22">
            <a:extLst>
              <a:ext uri="{FF2B5EF4-FFF2-40B4-BE49-F238E27FC236}">
                <a16:creationId xmlns:a16="http://schemas.microsoft.com/office/drawing/2014/main" id="{97A24EB0-097D-0A36-93A4-01FA7AFF2EBC}"/>
              </a:ext>
            </a:extLst>
          </p:cNvPr>
          <p:cNvSpPr/>
          <p:nvPr/>
        </p:nvSpPr>
        <p:spPr>
          <a:xfrm>
            <a:off x="6784625" y="2872784"/>
            <a:ext cx="1317523" cy="1297667"/>
          </a:xfrm>
          <a:prstGeom prst="ellipse">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Elemento grafico 13" descr="Pollice abbassato con riempimento a tinta unita">
            <a:extLst>
              <a:ext uri="{FF2B5EF4-FFF2-40B4-BE49-F238E27FC236}">
                <a16:creationId xmlns:a16="http://schemas.microsoft.com/office/drawing/2014/main" id="{014A62B5-07BE-17FA-A1C4-E8F2635F9C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86186" y="3111648"/>
            <a:ext cx="914400" cy="914400"/>
          </a:xfrm>
          <a:prstGeom prst="rect">
            <a:avLst/>
          </a:prstGeom>
        </p:spPr>
      </p:pic>
      <p:sp>
        <p:nvSpPr>
          <p:cNvPr id="19" name="Figura a mano libera: forma 18">
            <a:extLst>
              <a:ext uri="{FF2B5EF4-FFF2-40B4-BE49-F238E27FC236}">
                <a16:creationId xmlns:a16="http://schemas.microsoft.com/office/drawing/2014/main" id="{7988A569-B754-194B-AEAC-654FFEA31624}"/>
              </a:ext>
            </a:extLst>
          </p:cNvPr>
          <p:cNvSpPr/>
          <p:nvPr/>
        </p:nvSpPr>
        <p:spPr>
          <a:xfrm>
            <a:off x="1430103" y="2302409"/>
            <a:ext cx="3188757" cy="570375"/>
          </a:xfrm>
          <a:custGeom>
            <a:avLst/>
            <a:gdLst>
              <a:gd name="connsiteX0" fmla="*/ 0 w 3188757"/>
              <a:gd name="connsiteY0" fmla="*/ 95064 h 570375"/>
              <a:gd name="connsiteX1" fmla="*/ 95064 w 3188757"/>
              <a:gd name="connsiteY1" fmla="*/ 0 h 570375"/>
              <a:gd name="connsiteX2" fmla="*/ 3093693 w 3188757"/>
              <a:gd name="connsiteY2" fmla="*/ 0 h 570375"/>
              <a:gd name="connsiteX3" fmla="*/ 3188757 w 3188757"/>
              <a:gd name="connsiteY3" fmla="*/ 95064 h 570375"/>
              <a:gd name="connsiteX4" fmla="*/ 3188757 w 3188757"/>
              <a:gd name="connsiteY4" fmla="*/ 475311 h 570375"/>
              <a:gd name="connsiteX5" fmla="*/ 3093693 w 3188757"/>
              <a:gd name="connsiteY5" fmla="*/ 570375 h 570375"/>
              <a:gd name="connsiteX6" fmla="*/ 95064 w 3188757"/>
              <a:gd name="connsiteY6" fmla="*/ 570375 h 570375"/>
              <a:gd name="connsiteX7" fmla="*/ 0 w 3188757"/>
              <a:gd name="connsiteY7" fmla="*/ 475311 h 570375"/>
              <a:gd name="connsiteX8" fmla="*/ 0 w 3188757"/>
              <a:gd name="connsiteY8" fmla="*/ 95064 h 5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757" h="570375">
                <a:moveTo>
                  <a:pt x="0" y="95064"/>
                </a:moveTo>
                <a:cubicBezTo>
                  <a:pt x="0" y="42562"/>
                  <a:pt x="42562" y="0"/>
                  <a:pt x="95064" y="0"/>
                </a:cubicBezTo>
                <a:lnTo>
                  <a:pt x="3093693" y="0"/>
                </a:lnTo>
                <a:cubicBezTo>
                  <a:pt x="3146195" y="0"/>
                  <a:pt x="3188757" y="42562"/>
                  <a:pt x="3188757" y="95064"/>
                </a:cubicBezTo>
                <a:lnTo>
                  <a:pt x="3188757" y="475311"/>
                </a:lnTo>
                <a:cubicBezTo>
                  <a:pt x="3188757" y="527813"/>
                  <a:pt x="3146195" y="570375"/>
                  <a:pt x="3093693" y="570375"/>
                </a:cubicBezTo>
                <a:lnTo>
                  <a:pt x="95064" y="570375"/>
                </a:lnTo>
                <a:cubicBezTo>
                  <a:pt x="42562" y="570375"/>
                  <a:pt x="0" y="527813"/>
                  <a:pt x="0" y="475311"/>
                </a:cubicBezTo>
                <a:lnTo>
                  <a:pt x="0" y="95064"/>
                </a:lnTo>
                <a:close/>
              </a:path>
            </a:pathLst>
          </a:custGeom>
          <a:solidFill>
            <a:srgbClr val="203864"/>
          </a:solidFill>
          <a:ln w="28575">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4993" tIns="84993" rIns="84993" bIns="84993" numCol="1" spcCol="1270" anchor="ctr" anchorCtr="0">
            <a:noAutofit/>
          </a:bodyPr>
          <a:lstStyle/>
          <a:p>
            <a:pPr marL="0" lvl="0" indent="0" algn="ctr" defTabSz="666750">
              <a:lnSpc>
                <a:spcPct val="90000"/>
              </a:lnSpc>
              <a:spcBef>
                <a:spcPct val="0"/>
              </a:spcBef>
              <a:spcAft>
                <a:spcPct val="35000"/>
              </a:spcAft>
              <a:buNone/>
            </a:pPr>
            <a:r>
              <a:rPr lang="it-IT" sz="2000" kern="1200" dirty="0" err="1"/>
              <a:t>Results</a:t>
            </a:r>
            <a:r>
              <a:rPr lang="it-IT" sz="2000" kern="1200" dirty="0"/>
              <a:t> </a:t>
            </a:r>
            <a:r>
              <a:rPr lang="it-IT" sz="2000" kern="1200" dirty="0" err="1"/>
              <a:t>provide</a:t>
            </a:r>
            <a:r>
              <a:rPr lang="it-IT" sz="2000" kern="1200" dirty="0"/>
              <a:t> first insights</a:t>
            </a:r>
            <a:endParaRPr lang="en-GB" sz="2000" kern="1200" dirty="0"/>
          </a:p>
        </p:txBody>
      </p:sp>
      <p:sp>
        <p:nvSpPr>
          <p:cNvPr id="20" name="Figura a mano libera: forma 19">
            <a:extLst>
              <a:ext uri="{FF2B5EF4-FFF2-40B4-BE49-F238E27FC236}">
                <a16:creationId xmlns:a16="http://schemas.microsoft.com/office/drawing/2014/main" id="{39535752-A7B1-480E-6AB6-4CF8D6462598}"/>
              </a:ext>
            </a:extLst>
          </p:cNvPr>
          <p:cNvSpPr/>
          <p:nvPr/>
        </p:nvSpPr>
        <p:spPr>
          <a:xfrm>
            <a:off x="1016940" y="3246002"/>
            <a:ext cx="3188757" cy="570375"/>
          </a:xfrm>
          <a:custGeom>
            <a:avLst/>
            <a:gdLst>
              <a:gd name="connsiteX0" fmla="*/ 0 w 3188757"/>
              <a:gd name="connsiteY0" fmla="*/ 95064 h 570375"/>
              <a:gd name="connsiteX1" fmla="*/ 95064 w 3188757"/>
              <a:gd name="connsiteY1" fmla="*/ 0 h 570375"/>
              <a:gd name="connsiteX2" fmla="*/ 3093693 w 3188757"/>
              <a:gd name="connsiteY2" fmla="*/ 0 h 570375"/>
              <a:gd name="connsiteX3" fmla="*/ 3188757 w 3188757"/>
              <a:gd name="connsiteY3" fmla="*/ 95064 h 570375"/>
              <a:gd name="connsiteX4" fmla="*/ 3188757 w 3188757"/>
              <a:gd name="connsiteY4" fmla="*/ 475311 h 570375"/>
              <a:gd name="connsiteX5" fmla="*/ 3093693 w 3188757"/>
              <a:gd name="connsiteY5" fmla="*/ 570375 h 570375"/>
              <a:gd name="connsiteX6" fmla="*/ 95064 w 3188757"/>
              <a:gd name="connsiteY6" fmla="*/ 570375 h 570375"/>
              <a:gd name="connsiteX7" fmla="*/ 0 w 3188757"/>
              <a:gd name="connsiteY7" fmla="*/ 475311 h 570375"/>
              <a:gd name="connsiteX8" fmla="*/ 0 w 3188757"/>
              <a:gd name="connsiteY8" fmla="*/ 95064 h 5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757" h="570375">
                <a:moveTo>
                  <a:pt x="0" y="95064"/>
                </a:moveTo>
                <a:cubicBezTo>
                  <a:pt x="0" y="42562"/>
                  <a:pt x="42562" y="0"/>
                  <a:pt x="95064" y="0"/>
                </a:cubicBezTo>
                <a:lnTo>
                  <a:pt x="3093693" y="0"/>
                </a:lnTo>
                <a:cubicBezTo>
                  <a:pt x="3146195" y="0"/>
                  <a:pt x="3188757" y="42562"/>
                  <a:pt x="3188757" y="95064"/>
                </a:cubicBezTo>
                <a:lnTo>
                  <a:pt x="3188757" y="475311"/>
                </a:lnTo>
                <a:cubicBezTo>
                  <a:pt x="3188757" y="527813"/>
                  <a:pt x="3146195" y="570375"/>
                  <a:pt x="3093693" y="570375"/>
                </a:cubicBezTo>
                <a:lnTo>
                  <a:pt x="95064" y="570375"/>
                </a:lnTo>
                <a:cubicBezTo>
                  <a:pt x="42562" y="570375"/>
                  <a:pt x="0" y="527813"/>
                  <a:pt x="0" y="475311"/>
                </a:cubicBezTo>
                <a:lnTo>
                  <a:pt x="0" y="95064"/>
                </a:lnTo>
                <a:close/>
              </a:path>
            </a:pathLst>
          </a:custGeom>
          <a:solidFill>
            <a:srgbClr val="203864"/>
          </a:solidFill>
          <a:ln w="28575">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4993" tIns="84993" rIns="84993" bIns="84993" numCol="1" spcCol="1270" anchor="ctr" anchorCtr="0">
            <a:noAutofit/>
          </a:bodyPr>
          <a:lstStyle/>
          <a:p>
            <a:pPr marL="0" lvl="0" indent="0" algn="ctr" defTabSz="666750">
              <a:lnSpc>
                <a:spcPct val="90000"/>
              </a:lnSpc>
              <a:spcBef>
                <a:spcPct val="0"/>
              </a:spcBef>
              <a:spcAft>
                <a:spcPct val="35000"/>
              </a:spcAft>
              <a:buNone/>
            </a:pPr>
            <a:r>
              <a:rPr lang="it-IT" sz="2000" kern="1200" dirty="0"/>
              <a:t>Low computing cost </a:t>
            </a:r>
            <a:endParaRPr lang="en-GB" sz="2000" kern="1200" dirty="0"/>
          </a:p>
        </p:txBody>
      </p:sp>
      <p:sp>
        <p:nvSpPr>
          <p:cNvPr id="21" name="Figura a mano libera: forma 20">
            <a:extLst>
              <a:ext uri="{FF2B5EF4-FFF2-40B4-BE49-F238E27FC236}">
                <a16:creationId xmlns:a16="http://schemas.microsoft.com/office/drawing/2014/main" id="{5C721E2C-2D2B-01A5-416F-2A9AF04408D6}"/>
              </a:ext>
            </a:extLst>
          </p:cNvPr>
          <p:cNvSpPr/>
          <p:nvPr/>
        </p:nvSpPr>
        <p:spPr>
          <a:xfrm>
            <a:off x="1430103" y="4171485"/>
            <a:ext cx="3188757" cy="570375"/>
          </a:xfrm>
          <a:custGeom>
            <a:avLst/>
            <a:gdLst>
              <a:gd name="connsiteX0" fmla="*/ 0 w 3188757"/>
              <a:gd name="connsiteY0" fmla="*/ 95064 h 570375"/>
              <a:gd name="connsiteX1" fmla="*/ 95064 w 3188757"/>
              <a:gd name="connsiteY1" fmla="*/ 0 h 570375"/>
              <a:gd name="connsiteX2" fmla="*/ 3093693 w 3188757"/>
              <a:gd name="connsiteY2" fmla="*/ 0 h 570375"/>
              <a:gd name="connsiteX3" fmla="*/ 3188757 w 3188757"/>
              <a:gd name="connsiteY3" fmla="*/ 95064 h 570375"/>
              <a:gd name="connsiteX4" fmla="*/ 3188757 w 3188757"/>
              <a:gd name="connsiteY4" fmla="*/ 475311 h 570375"/>
              <a:gd name="connsiteX5" fmla="*/ 3093693 w 3188757"/>
              <a:gd name="connsiteY5" fmla="*/ 570375 h 570375"/>
              <a:gd name="connsiteX6" fmla="*/ 95064 w 3188757"/>
              <a:gd name="connsiteY6" fmla="*/ 570375 h 570375"/>
              <a:gd name="connsiteX7" fmla="*/ 0 w 3188757"/>
              <a:gd name="connsiteY7" fmla="*/ 475311 h 570375"/>
              <a:gd name="connsiteX8" fmla="*/ 0 w 3188757"/>
              <a:gd name="connsiteY8" fmla="*/ 95064 h 5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757" h="570375">
                <a:moveTo>
                  <a:pt x="0" y="95064"/>
                </a:moveTo>
                <a:cubicBezTo>
                  <a:pt x="0" y="42562"/>
                  <a:pt x="42562" y="0"/>
                  <a:pt x="95064" y="0"/>
                </a:cubicBezTo>
                <a:lnTo>
                  <a:pt x="3093693" y="0"/>
                </a:lnTo>
                <a:cubicBezTo>
                  <a:pt x="3146195" y="0"/>
                  <a:pt x="3188757" y="42562"/>
                  <a:pt x="3188757" y="95064"/>
                </a:cubicBezTo>
                <a:lnTo>
                  <a:pt x="3188757" y="475311"/>
                </a:lnTo>
                <a:cubicBezTo>
                  <a:pt x="3188757" y="527813"/>
                  <a:pt x="3146195" y="570375"/>
                  <a:pt x="3093693" y="570375"/>
                </a:cubicBezTo>
                <a:lnTo>
                  <a:pt x="95064" y="570375"/>
                </a:lnTo>
                <a:cubicBezTo>
                  <a:pt x="42562" y="570375"/>
                  <a:pt x="0" y="527813"/>
                  <a:pt x="0" y="475311"/>
                </a:cubicBezTo>
                <a:lnTo>
                  <a:pt x="0" y="95064"/>
                </a:lnTo>
                <a:close/>
              </a:path>
            </a:pathLst>
          </a:custGeom>
          <a:solidFill>
            <a:srgbClr val="203864"/>
          </a:solidFill>
          <a:ln w="28575">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4993" tIns="84993" rIns="84993" bIns="84993" numCol="1" spcCol="1270" anchor="ctr" anchorCtr="0">
            <a:noAutofit/>
          </a:bodyPr>
          <a:lstStyle/>
          <a:p>
            <a:pPr marL="0" lvl="0" indent="0" algn="ctr" defTabSz="666750">
              <a:lnSpc>
                <a:spcPct val="90000"/>
              </a:lnSpc>
              <a:spcBef>
                <a:spcPct val="0"/>
              </a:spcBef>
              <a:spcAft>
                <a:spcPct val="35000"/>
              </a:spcAft>
              <a:buNone/>
            </a:pPr>
            <a:r>
              <a:rPr lang="it-IT" sz="2000" kern="1200" dirty="0"/>
              <a:t>Handy</a:t>
            </a:r>
            <a:endParaRPr lang="en-GB" sz="2000" kern="1200" dirty="0"/>
          </a:p>
        </p:txBody>
      </p:sp>
      <p:sp>
        <p:nvSpPr>
          <p:cNvPr id="29" name="CasellaDiTesto 28">
            <a:extLst>
              <a:ext uri="{FF2B5EF4-FFF2-40B4-BE49-F238E27FC236}">
                <a16:creationId xmlns:a16="http://schemas.microsoft.com/office/drawing/2014/main" id="{D2CD65B5-6D14-DB4E-FE5F-01BC2A2E0289}"/>
              </a:ext>
            </a:extLst>
          </p:cNvPr>
          <p:cNvSpPr txBox="1"/>
          <p:nvPr/>
        </p:nvSpPr>
        <p:spPr>
          <a:xfrm>
            <a:off x="3025443" y="5468118"/>
            <a:ext cx="8253328" cy="424732"/>
          </a:xfrm>
          <a:prstGeom prst="rect">
            <a:avLst/>
          </a:prstGeom>
          <a:noFill/>
        </p:spPr>
        <p:txBody>
          <a:bodyPr wrap="square">
            <a:spAutoFit/>
          </a:bodyPr>
          <a:lstStyle/>
          <a:p>
            <a:pPr marL="0" lvl="0" indent="0" algn="l" defTabSz="666750">
              <a:lnSpc>
                <a:spcPct val="90000"/>
              </a:lnSpc>
              <a:spcBef>
                <a:spcPct val="0"/>
              </a:spcBef>
              <a:spcAft>
                <a:spcPct val="35000"/>
              </a:spcAft>
              <a:buNone/>
            </a:pPr>
            <a:r>
              <a:rPr lang="it-IT" sz="2400" kern="1200" dirty="0"/>
              <a:t>Good </a:t>
            </a:r>
            <a:r>
              <a:rPr lang="en-GB" sz="2400" kern="1200" dirty="0"/>
              <a:t>starting</a:t>
            </a:r>
            <a:r>
              <a:rPr lang="it-IT" sz="2400" kern="1200" dirty="0"/>
              <a:t> point for </a:t>
            </a:r>
            <a:r>
              <a:rPr lang="it-IT" sz="2400" kern="1200" dirty="0" err="1"/>
              <a:t>what</a:t>
            </a:r>
            <a:r>
              <a:rPr lang="it-IT" sz="2400" kern="1200" dirty="0"/>
              <a:t> </a:t>
            </a:r>
            <a:r>
              <a:rPr lang="it-IT" sz="2400" kern="1200" dirty="0" err="1"/>
              <a:t>will</a:t>
            </a:r>
            <a:r>
              <a:rPr lang="it-IT" sz="2400" kern="1200" dirty="0"/>
              <a:t> be </a:t>
            </a:r>
            <a:r>
              <a:rPr lang="it-IT" sz="2400" kern="1200" dirty="0" err="1"/>
              <a:t>done</a:t>
            </a:r>
            <a:r>
              <a:rPr lang="it-IT" sz="2400" kern="1200" dirty="0"/>
              <a:t> in COLOSSUS project</a:t>
            </a:r>
            <a:endParaRPr lang="en-GB" sz="2400" kern="1200" dirty="0"/>
          </a:p>
        </p:txBody>
      </p:sp>
      <p:sp>
        <p:nvSpPr>
          <p:cNvPr id="31" name="Figura a mano libera: forma 30">
            <a:extLst>
              <a:ext uri="{FF2B5EF4-FFF2-40B4-BE49-F238E27FC236}">
                <a16:creationId xmlns:a16="http://schemas.microsoft.com/office/drawing/2014/main" id="{E89AC624-6792-4526-23EB-4FA8F42BC5A2}"/>
              </a:ext>
            </a:extLst>
          </p:cNvPr>
          <p:cNvSpPr/>
          <p:nvPr/>
        </p:nvSpPr>
        <p:spPr>
          <a:xfrm>
            <a:off x="8102148" y="2298925"/>
            <a:ext cx="3188757" cy="570375"/>
          </a:xfrm>
          <a:custGeom>
            <a:avLst/>
            <a:gdLst>
              <a:gd name="connsiteX0" fmla="*/ 0 w 3188757"/>
              <a:gd name="connsiteY0" fmla="*/ 95064 h 570375"/>
              <a:gd name="connsiteX1" fmla="*/ 95064 w 3188757"/>
              <a:gd name="connsiteY1" fmla="*/ 0 h 570375"/>
              <a:gd name="connsiteX2" fmla="*/ 3093693 w 3188757"/>
              <a:gd name="connsiteY2" fmla="*/ 0 h 570375"/>
              <a:gd name="connsiteX3" fmla="*/ 3188757 w 3188757"/>
              <a:gd name="connsiteY3" fmla="*/ 95064 h 570375"/>
              <a:gd name="connsiteX4" fmla="*/ 3188757 w 3188757"/>
              <a:gd name="connsiteY4" fmla="*/ 475311 h 570375"/>
              <a:gd name="connsiteX5" fmla="*/ 3093693 w 3188757"/>
              <a:gd name="connsiteY5" fmla="*/ 570375 h 570375"/>
              <a:gd name="connsiteX6" fmla="*/ 95064 w 3188757"/>
              <a:gd name="connsiteY6" fmla="*/ 570375 h 570375"/>
              <a:gd name="connsiteX7" fmla="*/ 0 w 3188757"/>
              <a:gd name="connsiteY7" fmla="*/ 475311 h 570375"/>
              <a:gd name="connsiteX8" fmla="*/ 0 w 3188757"/>
              <a:gd name="connsiteY8" fmla="*/ 95064 h 5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757" h="570375">
                <a:moveTo>
                  <a:pt x="0" y="95064"/>
                </a:moveTo>
                <a:cubicBezTo>
                  <a:pt x="0" y="42562"/>
                  <a:pt x="42562" y="0"/>
                  <a:pt x="95064" y="0"/>
                </a:cubicBezTo>
                <a:lnTo>
                  <a:pt x="3093693" y="0"/>
                </a:lnTo>
                <a:cubicBezTo>
                  <a:pt x="3146195" y="0"/>
                  <a:pt x="3188757" y="42562"/>
                  <a:pt x="3188757" y="95064"/>
                </a:cubicBezTo>
                <a:lnTo>
                  <a:pt x="3188757" y="475311"/>
                </a:lnTo>
                <a:cubicBezTo>
                  <a:pt x="3188757" y="527813"/>
                  <a:pt x="3146195" y="570375"/>
                  <a:pt x="3093693" y="570375"/>
                </a:cubicBezTo>
                <a:lnTo>
                  <a:pt x="95064" y="570375"/>
                </a:lnTo>
                <a:cubicBezTo>
                  <a:pt x="42562" y="570375"/>
                  <a:pt x="0" y="527813"/>
                  <a:pt x="0" y="475311"/>
                </a:cubicBezTo>
                <a:lnTo>
                  <a:pt x="0" y="95064"/>
                </a:lnTo>
                <a:close/>
              </a:path>
            </a:pathLst>
          </a:custGeom>
          <a:solidFill>
            <a:srgbClr val="203864"/>
          </a:solidFill>
          <a:ln w="28575">
            <a:solidFill>
              <a:srgbClr val="FF7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4993" tIns="84993" rIns="84993" bIns="84993" numCol="1" spcCol="1270" anchor="ctr" anchorCtr="0">
            <a:noAutofit/>
          </a:bodyPr>
          <a:lstStyle/>
          <a:p>
            <a:pPr marL="0" lvl="0" indent="0" algn="ctr" defTabSz="666750">
              <a:lnSpc>
                <a:spcPct val="90000"/>
              </a:lnSpc>
              <a:spcBef>
                <a:spcPct val="0"/>
              </a:spcBef>
              <a:spcAft>
                <a:spcPct val="35000"/>
              </a:spcAft>
              <a:buNone/>
            </a:pPr>
            <a:r>
              <a:rPr lang="it-IT" sz="2000" dirty="0"/>
              <a:t>Low fidelity</a:t>
            </a:r>
            <a:endParaRPr lang="en-GB" sz="2000" kern="1200" dirty="0"/>
          </a:p>
        </p:txBody>
      </p:sp>
      <p:sp>
        <p:nvSpPr>
          <p:cNvPr id="35" name="Figura a mano libera: forma 34">
            <a:extLst>
              <a:ext uri="{FF2B5EF4-FFF2-40B4-BE49-F238E27FC236}">
                <a16:creationId xmlns:a16="http://schemas.microsoft.com/office/drawing/2014/main" id="{DA232C2C-D32E-044B-71D5-4BB8CF76DAF0}"/>
              </a:ext>
            </a:extLst>
          </p:cNvPr>
          <p:cNvSpPr/>
          <p:nvPr/>
        </p:nvSpPr>
        <p:spPr>
          <a:xfrm>
            <a:off x="8374455" y="3223571"/>
            <a:ext cx="3188757" cy="570375"/>
          </a:xfrm>
          <a:custGeom>
            <a:avLst/>
            <a:gdLst>
              <a:gd name="connsiteX0" fmla="*/ 0 w 3188757"/>
              <a:gd name="connsiteY0" fmla="*/ 95064 h 570375"/>
              <a:gd name="connsiteX1" fmla="*/ 95064 w 3188757"/>
              <a:gd name="connsiteY1" fmla="*/ 0 h 570375"/>
              <a:gd name="connsiteX2" fmla="*/ 3093693 w 3188757"/>
              <a:gd name="connsiteY2" fmla="*/ 0 h 570375"/>
              <a:gd name="connsiteX3" fmla="*/ 3188757 w 3188757"/>
              <a:gd name="connsiteY3" fmla="*/ 95064 h 570375"/>
              <a:gd name="connsiteX4" fmla="*/ 3188757 w 3188757"/>
              <a:gd name="connsiteY4" fmla="*/ 475311 h 570375"/>
              <a:gd name="connsiteX5" fmla="*/ 3093693 w 3188757"/>
              <a:gd name="connsiteY5" fmla="*/ 570375 h 570375"/>
              <a:gd name="connsiteX6" fmla="*/ 95064 w 3188757"/>
              <a:gd name="connsiteY6" fmla="*/ 570375 h 570375"/>
              <a:gd name="connsiteX7" fmla="*/ 0 w 3188757"/>
              <a:gd name="connsiteY7" fmla="*/ 475311 h 570375"/>
              <a:gd name="connsiteX8" fmla="*/ 0 w 3188757"/>
              <a:gd name="connsiteY8" fmla="*/ 95064 h 5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757" h="570375">
                <a:moveTo>
                  <a:pt x="0" y="95064"/>
                </a:moveTo>
                <a:cubicBezTo>
                  <a:pt x="0" y="42562"/>
                  <a:pt x="42562" y="0"/>
                  <a:pt x="95064" y="0"/>
                </a:cubicBezTo>
                <a:lnTo>
                  <a:pt x="3093693" y="0"/>
                </a:lnTo>
                <a:cubicBezTo>
                  <a:pt x="3146195" y="0"/>
                  <a:pt x="3188757" y="42562"/>
                  <a:pt x="3188757" y="95064"/>
                </a:cubicBezTo>
                <a:lnTo>
                  <a:pt x="3188757" y="475311"/>
                </a:lnTo>
                <a:cubicBezTo>
                  <a:pt x="3188757" y="527813"/>
                  <a:pt x="3146195" y="570375"/>
                  <a:pt x="3093693" y="570375"/>
                </a:cubicBezTo>
                <a:lnTo>
                  <a:pt x="95064" y="570375"/>
                </a:lnTo>
                <a:cubicBezTo>
                  <a:pt x="42562" y="570375"/>
                  <a:pt x="0" y="527813"/>
                  <a:pt x="0" y="475311"/>
                </a:cubicBezTo>
                <a:lnTo>
                  <a:pt x="0" y="95064"/>
                </a:lnTo>
                <a:close/>
              </a:path>
            </a:pathLst>
          </a:custGeom>
          <a:solidFill>
            <a:srgbClr val="203864"/>
          </a:solidFill>
          <a:ln w="28575">
            <a:solidFill>
              <a:srgbClr val="FF7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4993" tIns="84993" rIns="84993" bIns="84993" numCol="1" spcCol="1270" anchor="ctr" anchorCtr="0">
            <a:noAutofit/>
          </a:bodyPr>
          <a:lstStyle/>
          <a:p>
            <a:pPr algn="ctr"/>
            <a:r>
              <a:rPr lang="it-IT" sz="2000" dirty="0"/>
              <a:t>Mesh </a:t>
            </a:r>
            <a:r>
              <a:rPr lang="it-IT" sz="2000" dirty="0" err="1"/>
              <a:t>has</a:t>
            </a:r>
            <a:r>
              <a:rPr lang="it-IT" sz="2000" dirty="0"/>
              <a:t> to be </a:t>
            </a:r>
            <a:r>
              <a:rPr lang="it-IT" sz="2000" dirty="0" err="1"/>
              <a:t>improved</a:t>
            </a:r>
            <a:endParaRPr lang="it-IT" sz="2000" dirty="0"/>
          </a:p>
        </p:txBody>
      </p:sp>
      <p:sp>
        <p:nvSpPr>
          <p:cNvPr id="36" name="Figura a mano libera: forma 35">
            <a:extLst>
              <a:ext uri="{FF2B5EF4-FFF2-40B4-BE49-F238E27FC236}">
                <a16:creationId xmlns:a16="http://schemas.microsoft.com/office/drawing/2014/main" id="{ACB00170-DA73-B567-A8AB-9691EAEDB6DB}"/>
              </a:ext>
            </a:extLst>
          </p:cNvPr>
          <p:cNvSpPr/>
          <p:nvPr/>
        </p:nvSpPr>
        <p:spPr>
          <a:xfrm>
            <a:off x="8102148" y="4177418"/>
            <a:ext cx="3188757" cy="570375"/>
          </a:xfrm>
          <a:custGeom>
            <a:avLst/>
            <a:gdLst>
              <a:gd name="connsiteX0" fmla="*/ 0 w 3188757"/>
              <a:gd name="connsiteY0" fmla="*/ 95064 h 570375"/>
              <a:gd name="connsiteX1" fmla="*/ 95064 w 3188757"/>
              <a:gd name="connsiteY1" fmla="*/ 0 h 570375"/>
              <a:gd name="connsiteX2" fmla="*/ 3093693 w 3188757"/>
              <a:gd name="connsiteY2" fmla="*/ 0 h 570375"/>
              <a:gd name="connsiteX3" fmla="*/ 3188757 w 3188757"/>
              <a:gd name="connsiteY3" fmla="*/ 95064 h 570375"/>
              <a:gd name="connsiteX4" fmla="*/ 3188757 w 3188757"/>
              <a:gd name="connsiteY4" fmla="*/ 475311 h 570375"/>
              <a:gd name="connsiteX5" fmla="*/ 3093693 w 3188757"/>
              <a:gd name="connsiteY5" fmla="*/ 570375 h 570375"/>
              <a:gd name="connsiteX6" fmla="*/ 95064 w 3188757"/>
              <a:gd name="connsiteY6" fmla="*/ 570375 h 570375"/>
              <a:gd name="connsiteX7" fmla="*/ 0 w 3188757"/>
              <a:gd name="connsiteY7" fmla="*/ 475311 h 570375"/>
              <a:gd name="connsiteX8" fmla="*/ 0 w 3188757"/>
              <a:gd name="connsiteY8" fmla="*/ 95064 h 5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757" h="570375">
                <a:moveTo>
                  <a:pt x="0" y="95064"/>
                </a:moveTo>
                <a:cubicBezTo>
                  <a:pt x="0" y="42562"/>
                  <a:pt x="42562" y="0"/>
                  <a:pt x="95064" y="0"/>
                </a:cubicBezTo>
                <a:lnTo>
                  <a:pt x="3093693" y="0"/>
                </a:lnTo>
                <a:cubicBezTo>
                  <a:pt x="3146195" y="0"/>
                  <a:pt x="3188757" y="42562"/>
                  <a:pt x="3188757" y="95064"/>
                </a:cubicBezTo>
                <a:lnTo>
                  <a:pt x="3188757" y="475311"/>
                </a:lnTo>
                <a:cubicBezTo>
                  <a:pt x="3188757" y="527813"/>
                  <a:pt x="3146195" y="570375"/>
                  <a:pt x="3093693" y="570375"/>
                </a:cubicBezTo>
                <a:lnTo>
                  <a:pt x="95064" y="570375"/>
                </a:lnTo>
                <a:cubicBezTo>
                  <a:pt x="42562" y="570375"/>
                  <a:pt x="0" y="527813"/>
                  <a:pt x="0" y="475311"/>
                </a:cubicBezTo>
                <a:lnTo>
                  <a:pt x="0" y="95064"/>
                </a:lnTo>
                <a:close/>
              </a:path>
            </a:pathLst>
          </a:custGeom>
          <a:solidFill>
            <a:srgbClr val="203864"/>
          </a:solidFill>
          <a:ln w="28575">
            <a:solidFill>
              <a:srgbClr val="FF7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4993" tIns="84993" rIns="84993" bIns="84993" numCol="1" spcCol="1270" anchor="ctr" anchorCtr="0">
            <a:noAutofit/>
          </a:bodyPr>
          <a:lstStyle/>
          <a:p>
            <a:pPr marL="0" lvl="0" indent="0" algn="ctr" defTabSz="666750">
              <a:lnSpc>
                <a:spcPct val="90000"/>
              </a:lnSpc>
              <a:spcBef>
                <a:spcPct val="0"/>
              </a:spcBef>
              <a:spcAft>
                <a:spcPct val="35000"/>
              </a:spcAft>
              <a:buNone/>
            </a:pPr>
            <a:r>
              <a:rPr lang="it-IT" sz="2000" kern="1200" dirty="0"/>
              <a:t>RANS </a:t>
            </a:r>
            <a:r>
              <a:rPr lang="it-IT" sz="2000" kern="1200" dirty="0" err="1"/>
              <a:t>has</a:t>
            </a:r>
            <a:r>
              <a:rPr lang="it-IT" sz="2000" kern="1200" dirty="0"/>
              <a:t> to be </a:t>
            </a:r>
            <a:r>
              <a:rPr lang="it-IT" sz="2000" kern="1200" dirty="0" err="1"/>
              <a:t>added</a:t>
            </a:r>
            <a:endParaRPr lang="en-GB" sz="2000" kern="1200" dirty="0"/>
          </a:p>
        </p:txBody>
      </p:sp>
      <p:sp>
        <p:nvSpPr>
          <p:cNvPr id="7" name="Segnaposto contenuto 1">
            <a:extLst>
              <a:ext uri="{FF2B5EF4-FFF2-40B4-BE49-F238E27FC236}">
                <a16:creationId xmlns:a16="http://schemas.microsoft.com/office/drawing/2014/main" id="{DD8333EB-0256-EAB9-3211-A4EB1870B681}"/>
              </a:ext>
            </a:extLst>
          </p:cNvPr>
          <p:cNvSpPr txBox="1">
            <a:spLocks/>
          </p:cNvSpPr>
          <p:nvPr/>
        </p:nvSpPr>
        <p:spPr>
          <a:xfrm>
            <a:off x="-865" y="1304604"/>
            <a:ext cx="12181144" cy="4849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dirty="0"/>
              <a:t>CONCLUSION</a:t>
            </a:r>
            <a:r>
              <a:rPr lang="it-IT" sz="1800" dirty="0"/>
              <a:t>  AND  FUTURE DEVELOPMENT</a:t>
            </a:r>
            <a:endParaRPr lang="it-IT" dirty="0"/>
          </a:p>
        </p:txBody>
      </p:sp>
      <p:pic>
        <p:nvPicPr>
          <p:cNvPr id="9" name="Immagine 8" descr="Immagine che contiene testo, orologio&#10;&#10;Descrizione generata automaticamente">
            <a:extLst>
              <a:ext uri="{FF2B5EF4-FFF2-40B4-BE49-F238E27FC236}">
                <a16:creationId xmlns:a16="http://schemas.microsoft.com/office/drawing/2014/main" id="{8AF1C7AD-6F5D-0ED5-3D11-236B0AB17E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049" y="4947799"/>
            <a:ext cx="2105821" cy="1235211"/>
          </a:xfrm>
          <a:prstGeom prst="rect">
            <a:avLst/>
          </a:prstGeom>
        </p:spPr>
      </p:pic>
    </p:spTree>
    <p:extLst>
      <p:ext uri="{BB962C8B-B14F-4D97-AF65-F5344CB8AC3E}">
        <p14:creationId xmlns:p14="http://schemas.microsoft.com/office/powerpoint/2010/main" val="2941001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1+#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1+#ppt_w/2"/>
                                          </p:val>
                                        </p:tav>
                                        <p:tav tm="100000">
                                          <p:val>
                                            <p:strVal val="#ppt_x"/>
                                          </p:val>
                                        </p:tav>
                                      </p:tavLst>
                                    </p:anim>
                                    <p:anim calcmode="lin" valueType="num">
                                      <p:cBhvr additive="base">
                                        <p:cTn id="29" dur="500" fill="hold"/>
                                        <p:tgtEl>
                                          <p:spTgt spid="35"/>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2"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1+#ppt_w/2"/>
                                          </p:val>
                                        </p:tav>
                                        <p:tav tm="100000">
                                          <p:val>
                                            <p:strVal val="#ppt_x"/>
                                          </p:val>
                                        </p:tav>
                                      </p:tavLst>
                                    </p:anim>
                                    <p:anim calcmode="lin" valueType="num">
                                      <p:cBhvr additive="base">
                                        <p:cTn id="3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9" grpId="0"/>
      <p:bldP spid="31"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34</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hape 153">
            <a:extLst>
              <a:ext uri="{FF2B5EF4-FFF2-40B4-BE49-F238E27FC236}">
                <a16:creationId xmlns:a16="http://schemas.microsoft.com/office/drawing/2014/main" id="{5316CF61-5BDB-973F-7CB2-6E1E9565C73F}"/>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pic>
        <p:nvPicPr>
          <p:cNvPr id="4" name="Picture 2" descr="Regent SeaGlider: “Flies like a Pelican, Floats like a Feather” - eVTOL ...">
            <a:extLst>
              <a:ext uri="{FF2B5EF4-FFF2-40B4-BE49-F238E27FC236}">
                <a16:creationId xmlns:a16="http://schemas.microsoft.com/office/drawing/2014/main" id="{C8BE5219-D610-1519-542C-54A1B8C290E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5573">
                        <a14:foregroundMark x1="62500" y1="52130" x2="64792" y2="45556"/>
                        <a14:foregroundMark x1="81042" y1="32315" x2="79799" y2="33124"/>
                        <a14:foregroundMark x1="40156" y1="43704" x2="45625" y2="42130"/>
                        <a14:foregroundMark x1="32031" y1="38148" x2="37708" y2="39537"/>
                        <a14:foregroundMark x1="38958" y1="39722" x2="42135" y2="40648"/>
                        <a14:foregroundMark x1="88229" y1="29167" x2="95573" y2="28981"/>
                        <a14:foregroundMark x1="18752" y1="37870" x2="18023" y2="39278"/>
                        <a14:foregroundMark x1="19375" y1="36667" x2="18752" y2="37870"/>
                        <a14:foregroundMark x1="17552" y1="37778" x2="19688" y2="37407"/>
                        <a14:backgroundMark x1="9531" y1="38333" x2="16302" y2="86204"/>
                        <a14:backgroundMark x1="16302" y1="86204" x2="11927" y2="53333"/>
                        <a14:backgroundMark x1="11927" y1="53333" x2="9427" y2="80093"/>
                        <a14:backgroundMark x1="9427" y1="80093" x2="24583" y2="89630"/>
                        <a14:backgroundMark x1="24583" y1="89630" x2="47344" y2="76019"/>
                        <a14:backgroundMark x1="47344" y1="76019" x2="30260" y2="78333"/>
                        <a14:backgroundMark x1="30260" y1="78333" x2="57344" y2="58519"/>
                        <a14:backgroundMark x1="57344" y1="58519" x2="50365" y2="63056"/>
                        <a14:backgroundMark x1="15260" y1="54167" x2="21198" y2="46296"/>
                        <a14:backgroundMark x1="23281" y1="50185" x2="26615" y2="43056"/>
                        <a14:backgroundMark x1="31927" y1="43056" x2="31927" y2="43056"/>
                        <a14:backgroundMark x1="32344" y1="43056" x2="32552" y2="43426"/>
                        <a14:backgroundMark x1="74688" y1="36481" x2="79479" y2="34167"/>
                        <a14:backgroundMark x1="32708" y1="42963" x2="31146" y2="43796"/>
                        <a14:backgroundMark x1="17656" y1="37870" x2="17656" y2="37870"/>
                        <a14:backgroundMark x1="17656" y1="37963" x2="17552" y2="37963"/>
                        <a14:backgroundMark x1="34167" y1="43426" x2="34948" y2="41759"/>
                        <a14:backgroundMark x1="81302" y1="33704" x2="81302" y2="33704"/>
                        <a14:backgroundMark x1="80781" y1="33796" x2="81094" y2="33519"/>
                        <a14:backgroundMark x1="28906" y1="45000" x2="28802" y2="44537"/>
                      </a14:backgroundRemoval>
                    </a14:imgEffect>
                  </a14:imgLayer>
                </a14:imgProps>
              </a:ext>
              <a:ext uri="{28A0092B-C50C-407E-A947-70E740481C1C}">
                <a14:useLocalDpi xmlns:a14="http://schemas.microsoft.com/office/drawing/2010/main" val="0"/>
              </a:ext>
            </a:extLst>
          </a:blip>
          <a:srcRect l="9578" t="17516" b="26567"/>
          <a:stretch/>
        </p:blipFill>
        <p:spPr bwMode="auto">
          <a:xfrm>
            <a:off x="7093837" y="4025068"/>
            <a:ext cx="5175892" cy="1800445"/>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testo, orologio&#10;&#10;Descrizione generata automaticamente">
            <a:extLst>
              <a:ext uri="{FF2B5EF4-FFF2-40B4-BE49-F238E27FC236}">
                <a16:creationId xmlns:a16="http://schemas.microsoft.com/office/drawing/2014/main" id="{07E6F867-F6F1-5F6C-7F9C-D45658996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276" y="4124196"/>
            <a:ext cx="2731453" cy="1602188"/>
          </a:xfrm>
          <a:prstGeom prst="rect">
            <a:avLst/>
          </a:prstGeom>
        </p:spPr>
      </p:pic>
      <p:pic>
        <p:nvPicPr>
          <p:cNvPr id="7" name="Immagine 6" descr="Immagine che contiene ponte&#10;&#10;Descrizione generata automaticamente">
            <a:extLst>
              <a:ext uri="{FF2B5EF4-FFF2-40B4-BE49-F238E27FC236}">
                <a16:creationId xmlns:a16="http://schemas.microsoft.com/office/drawing/2014/main" id="{1ABBC6C7-67B9-A2C2-9C96-0AFA66AA82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6644" y="3871612"/>
            <a:ext cx="3678673" cy="2155473"/>
          </a:xfrm>
          <a:prstGeom prst="rect">
            <a:avLst/>
          </a:prstGeom>
        </p:spPr>
      </p:pic>
      <p:sp>
        <p:nvSpPr>
          <p:cNvPr id="11" name="CasellaDiTesto 10">
            <a:extLst>
              <a:ext uri="{FF2B5EF4-FFF2-40B4-BE49-F238E27FC236}">
                <a16:creationId xmlns:a16="http://schemas.microsoft.com/office/drawing/2014/main" id="{08D58526-05C5-372D-D4CE-5E107F6DB29F}"/>
              </a:ext>
            </a:extLst>
          </p:cNvPr>
          <p:cNvSpPr txBox="1"/>
          <p:nvPr/>
        </p:nvSpPr>
        <p:spPr>
          <a:xfrm>
            <a:off x="533977" y="1849483"/>
            <a:ext cx="11018927" cy="1769715"/>
          </a:xfrm>
          <a:prstGeom prst="rect">
            <a:avLst/>
          </a:prstGeom>
          <a:noFill/>
        </p:spPr>
        <p:txBody>
          <a:bodyPr wrap="square" rtlCol="0">
            <a:spAutoFit/>
          </a:bodyPr>
          <a:lstStyle/>
          <a:p>
            <a:r>
              <a:rPr lang="en-US" sz="2000" dirty="0"/>
              <a:t>The tool will be developed in the context of the COLOSUSS (Collaborative System of Systems Exploration of Aviation Products, Services and Business Models) project, with the aim of developing AAM (Advanced Air Mobility), i.e. seaplanes and Multi-Role </a:t>
            </a:r>
            <a:r>
              <a:rPr lang="en-US" sz="2000" dirty="0" err="1"/>
              <a:t>eVTOLs</a:t>
            </a:r>
            <a:r>
              <a:rPr lang="en-US" sz="2000" dirty="0"/>
              <a:t>, in particular to:</a:t>
            </a:r>
          </a:p>
          <a:p>
            <a:endParaRPr lang="it-IT" sz="900" dirty="0"/>
          </a:p>
          <a:p>
            <a:pPr marL="285750" indent="-285750">
              <a:buFont typeface="Wingdings" panose="05000000000000000000" pitchFamily="2" charset="2"/>
              <a:buChar char="v"/>
            </a:pPr>
            <a:r>
              <a:rPr lang="it-IT" sz="2000" dirty="0" err="1"/>
              <a:t>Improve</a:t>
            </a:r>
            <a:r>
              <a:rPr lang="it-IT" sz="2000" dirty="0"/>
              <a:t> the mesh</a:t>
            </a:r>
          </a:p>
          <a:p>
            <a:pPr marL="285750" indent="-285750">
              <a:buFont typeface="Wingdings" panose="05000000000000000000" pitchFamily="2" charset="2"/>
              <a:buChar char="v"/>
            </a:pPr>
            <a:r>
              <a:rPr lang="it-IT" sz="2000" dirty="0"/>
              <a:t>Made accurate </a:t>
            </a:r>
            <a:r>
              <a:rPr lang="it-IT" sz="2000" dirty="0" err="1"/>
              <a:t>sensitivity</a:t>
            </a:r>
            <a:r>
              <a:rPr lang="it-IT" sz="2000" dirty="0"/>
              <a:t> </a:t>
            </a:r>
            <a:r>
              <a:rPr lang="it-IT" sz="2000" dirty="0" err="1"/>
              <a:t>analysis</a:t>
            </a:r>
            <a:r>
              <a:rPr lang="it-IT" sz="2000" dirty="0"/>
              <a:t> </a:t>
            </a:r>
          </a:p>
        </p:txBody>
      </p:sp>
      <p:sp>
        <p:nvSpPr>
          <p:cNvPr id="12" name="Segnaposto contenuto 1">
            <a:extLst>
              <a:ext uri="{FF2B5EF4-FFF2-40B4-BE49-F238E27FC236}">
                <a16:creationId xmlns:a16="http://schemas.microsoft.com/office/drawing/2014/main" id="{885C9465-E5CF-279C-33FE-84D5D196CFB9}"/>
              </a:ext>
            </a:extLst>
          </p:cNvPr>
          <p:cNvSpPr txBox="1">
            <a:spLocks/>
          </p:cNvSpPr>
          <p:nvPr/>
        </p:nvSpPr>
        <p:spPr>
          <a:xfrm>
            <a:off x="-865" y="1294772"/>
            <a:ext cx="12181144" cy="4849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1800" dirty="0"/>
              <a:t>CONCLUSION  </a:t>
            </a:r>
            <a:r>
              <a:rPr lang="it-IT" dirty="0"/>
              <a:t>AND  FUTURE DEVELOPMENT</a:t>
            </a:r>
          </a:p>
        </p:txBody>
      </p:sp>
    </p:spTree>
    <p:extLst>
      <p:ext uri="{BB962C8B-B14F-4D97-AF65-F5344CB8AC3E}">
        <p14:creationId xmlns:p14="http://schemas.microsoft.com/office/powerpoint/2010/main" val="1462371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gent SeaGlider: “Flies like a Pelican, Floats like a Feather” - eVTOL ...">
            <a:extLst>
              <a:ext uri="{FF2B5EF4-FFF2-40B4-BE49-F238E27FC236}">
                <a16:creationId xmlns:a16="http://schemas.microsoft.com/office/drawing/2014/main" id="{726B85C1-C9CC-2CB2-D9CA-0654A26CE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BA2895A4-A749-4A43-9172-E210D89561AD}"/>
              </a:ext>
            </a:extLst>
          </p:cNvPr>
          <p:cNvSpPr/>
          <p:nvPr/>
        </p:nvSpPr>
        <p:spPr>
          <a:xfrm>
            <a:off x="5254392" y="3244334"/>
            <a:ext cx="184731" cy="369332"/>
          </a:xfrm>
          <a:prstGeom prst="rect">
            <a:avLst/>
          </a:prstGeom>
        </p:spPr>
        <p:txBody>
          <a:bodyPr wrap="none">
            <a:spAutoFit/>
          </a:bodyPr>
          <a:lstStyle/>
          <a:p>
            <a:endParaRPr lang="it-IT" dirty="0"/>
          </a:p>
        </p:txBody>
      </p:sp>
      <p:sp>
        <p:nvSpPr>
          <p:cNvPr id="28" name="Shape 150">
            <a:extLst>
              <a:ext uri="{FF2B5EF4-FFF2-40B4-BE49-F238E27FC236}">
                <a16:creationId xmlns:a16="http://schemas.microsoft.com/office/drawing/2014/main" id="{1B07E1B5-CBBE-4673-B8C1-45C5F6DC2440}"/>
              </a:ext>
            </a:extLst>
          </p:cNvPr>
          <p:cNvSpPr/>
          <p:nvPr/>
        </p:nvSpPr>
        <p:spPr>
          <a:xfrm flipH="1" flipV="1">
            <a:off x="-10123" y="6231384"/>
            <a:ext cx="1221224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02C5F2DC-8C4B-4C07-90E5-F8BA538BF04A}"/>
              </a:ext>
            </a:extLst>
          </p:cNvPr>
          <p:cNvSpPr/>
          <p:nvPr/>
        </p:nvSpPr>
        <p:spPr>
          <a:xfrm flipH="1" flipV="1">
            <a:off x="-7794" y="6358444"/>
            <a:ext cx="12209916"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36" name="Shape 150">
            <a:extLst>
              <a:ext uri="{FF2B5EF4-FFF2-40B4-BE49-F238E27FC236}">
                <a16:creationId xmlns:a16="http://schemas.microsoft.com/office/drawing/2014/main" id="{920AC927-B7BC-43F1-A4BC-09BF2120819D}"/>
              </a:ext>
            </a:extLst>
          </p:cNvPr>
          <p:cNvSpPr/>
          <p:nvPr/>
        </p:nvSpPr>
        <p:spPr>
          <a:xfrm>
            <a:off x="-49" y="4895"/>
            <a:ext cx="12192060"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9" name="Shape 151">
            <a:extLst>
              <a:ext uri="{FF2B5EF4-FFF2-40B4-BE49-F238E27FC236}">
                <a16:creationId xmlns:a16="http://schemas.microsoft.com/office/drawing/2014/main" id="{9FB261C2-71BB-4445-B2A3-BA7F7586BE53}"/>
              </a:ext>
            </a:extLst>
          </p:cNvPr>
          <p:cNvSpPr/>
          <p:nvPr/>
        </p:nvSpPr>
        <p:spPr>
          <a:xfrm>
            <a:off x="-6925" y="-5126"/>
            <a:ext cx="12202925"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 name="Segnaposto numero diapositiva 5">
            <a:extLst>
              <a:ext uri="{FF2B5EF4-FFF2-40B4-BE49-F238E27FC236}">
                <a16:creationId xmlns:a16="http://schemas.microsoft.com/office/drawing/2014/main" id="{60541EB6-54BB-B281-8D7D-64EF829EE326}"/>
              </a:ext>
            </a:extLst>
          </p:cNvPr>
          <p:cNvSpPr>
            <a:spLocks noGrp="1"/>
          </p:cNvSpPr>
          <p:nvPr>
            <p:ph type="sldNum" sz="quarter" idx="12"/>
          </p:nvPr>
        </p:nvSpPr>
        <p:spPr>
          <a:xfrm>
            <a:off x="9898090" y="6518643"/>
            <a:ext cx="2057400" cy="304801"/>
          </a:xfrm>
        </p:spPr>
        <p:txBody>
          <a:bodyPr/>
          <a:lstStyle/>
          <a:p>
            <a:fld id="{D109C2B1-F5E5-BD42-9FC7-1B803CDA68D8}" type="slidenum">
              <a:rPr lang="it-IT" sz="1600" smtClean="0">
                <a:solidFill>
                  <a:schemeClr val="bg1"/>
                </a:solidFill>
              </a:rPr>
              <a:t>35</a:t>
            </a:fld>
            <a:endParaRPr lang="it-IT" sz="1600" dirty="0">
              <a:solidFill>
                <a:schemeClr val="bg1"/>
              </a:solidFill>
            </a:endParaRPr>
          </a:p>
        </p:txBody>
      </p:sp>
      <p:sp>
        <p:nvSpPr>
          <p:cNvPr id="3" name="Sottotitolo 2">
            <a:extLst>
              <a:ext uri="{FF2B5EF4-FFF2-40B4-BE49-F238E27FC236}">
                <a16:creationId xmlns:a16="http://schemas.microsoft.com/office/drawing/2014/main" id="{53245C01-AC7B-9F06-3743-1CD2A8CF7C28}"/>
              </a:ext>
            </a:extLst>
          </p:cNvPr>
          <p:cNvSpPr txBox="1">
            <a:spLocks/>
          </p:cNvSpPr>
          <p:nvPr/>
        </p:nvSpPr>
        <p:spPr>
          <a:xfrm>
            <a:off x="236510" y="6589337"/>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pic>
        <p:nvPicPr>
          <p:cNvPr id="6" name="Immagine 5" descr="Logo_unige_scrittabianca.eps">
            <a:extLst>
              <a:ext uri="{FF2B5EF4-FFF2-40B4-BE49-F238E27FC236}">
                <a16:creationId xmlns:a16="http://schemas.microsoft.com/office/drawing/2014/main" id="{33236436-B50B-D895-6A89-59AF0A08A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7" name="Shape 154">
            <a:extLst>
              <a:ext uri="{FF2B5EF4-FFF2-40B4-BE49-F238E27FC236}">
                <a16:creationId xmlns:a16="http://schemas.microsoft.com/office/drawing/2014/main" id="{E291F3F2-20E9-5EFE-C615-34F80547717D}"/>
              </a:ext>
            </a:extLst>
          </p:cNvPr>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9" name="Shape 153">
            <a:extLst>
              <a:ext uri="{FF2B5EF4-FFF2-40B4-BE49-F238E27FC236}">
                <a16:creationId xmlns:a16="http://schemas.microsoft.com/office/drawing/2014/main" id="{DF8B7861-25D7-DFB4-67BB-6A3A69751E51}"/>
              </a:ext>
            </a:extLst>
          </p:cNvPr>
          <p:cNvSpPr/>
          <p:nvPr/>
        </p:nvSpPr>
        <p:spPr>
          <a:xfrm>
            <a:off x="1785003" y="204408"/>
            <a:ext cx="5491787" cy="5645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sp>
        <p:nvSpPr>
          <p:cNvPr id="8" name="Rettangolo 7">
            <a:extLst>
              <a:ext uri="{FF2B5EF4-FFF2-40B4-BE49-F238E27FC236}">
                <a16:creationId xmlns:a16="http://schemas.microsoft.com/office/drawing/2014/main" id="{F9A34985-59DE-A770-CB87-2DF89EBD6A52}"/>
              </a:ext>
            </a:extLst>
          </p:cNvPr>
          <p:cNvSpPr/>
          <p:nvPr/>
        </p:nvSpPr>
        <p:spPr>
          <a:xfrm>
            <a:off x="3588263" y="4843826"/>
            <a:ext cx="8367227" cy="923330"/>
          </a:xfrm>
          <a:prstGeom prst="rect">
            <a:avLst/>
          </a:prstGeom>
          <a:noFill/>
          <a:effectLst>
            <a:glow rad="127000">
              <a:srgbClr val="203864"/>
            </a:glow>
          </a:effectLst>
        </p:spPr>
        <p:txBody>
          <a:bodyPr wrap="none" lIns="91440" tIns="45720" rIns="91440" bIns="45720">
            <a:spAutoFit/>
          </a:bodyPr>
          <a:lstStyle/>
          <a:p>
            <a:r>
              <a:rPr lang="it-IT" sz="5400" dirty="0">
                <a:ln>
                  <a:solidFill>
                    <a:schemeClr val="bg1"/>
                  </a:solidFill>
                </a:ln>
                <a:solidFill>
                  <a:srgbClr val="203864"/>
                </a:solidFill>
                <a:effectLst>
                  <a:glow rad="63500">
                    <a:schemeClr val="bg1"/>
                  </a:glow>
                </a:effectLst>
              </a:rPr>
              <a:t>T</a:t>
            </a:r>
            <a:r>
              <a:rPr lang="en-GB" sz="5400" dirty="0">
                <a:ln>
                  <a:solidFill>
                    <a:schemeClr val="bg1"/>
                  </a:solidFill>
                </a:ln>
                <a:solidFill>
                  <a:srgbClr val="203864"/>
                </a:solidFill>
                <a:effectLst>
                  <a:glow rad="63500">
                    <a:schemeClr val="bg1"/>
                  </a:glow>
                </a:effectLst>
              </a:rPr>
              <a:t>hank you for your attention</a:t>
            </a:r>
          </a:p>
        </p:txBody>
      </p:sp>
    </p:spTree>
    <p:extLst>
      <p:ext uri="{BB962C8B-B14F-4D97-AF65-F5344CB8AC3E}">
        <p14:creationId xmlns:p14="http://schemas.microsoft.com/office/powerpoint/2010/main" val="3994381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5" name="Shape 153"/>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ea typeface="Times New Roman" charset="0"/>
                <a:cs typeface="Times New Roman" charset="0"/>
              </a:rPr>
              <a:t>Implementation of the Actuator Disk model in</a:t>
            </a:r>
            <a:br>
              <a:rPr lang="en-US" sz="1600" b="1" dirty="0">
                <a:solidFill>
                  <a:schemeClr val="bg1"/>
                </a:solidFill>
                <a:ea typeface="Times New Roman" charset="0"/>
                <a:cs typeface="Times New Roman" charset="0"/>
              </a:rPr>
            </a:br>
            <a:r>
              <a:rPr lang="en-US" sz="1600" b="1" dirty="0" err="1">
                <a:solidFill>
                  <a:schemeClr val="bg1"/>
                </a:solidFill>
                <a:ea typeface="Times New Roman" charset="0"/>
                <a:cs typeface="Times New Roman" charset="0"/>
              </a:rPr>
              <a:t>CEASIOMpy</a:t>
            </a:r>
            <a:r>
              <a:rPr lang="en-US" sz="1600" b="1" dirty="0">
                <a:solidFill>
                  <a:schemeClr val="bg1"/>
                </a:solidFill>
                <a:ea typeface="Times New Roman" charset="0"/>
                <a:cs typeface="Times New Roman" charset="0"/>
              </a:rPr>
              <a:t> for the simulation of propeller aircraft</a:t>
            </a:r>
            <a:endParaRPr lang="en-US" sz="1600" dirty="0">
              <a:solidFill>
                <a:schemeClr val="bg1"/>
              </a:solidFill>
              <a:cs typeface="Cali"/>
            </a:endParaRPr>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 name="Segnaposto contenuto 1">
            <a:extLst>
              <a:ext uri="{FF2B5EF4-FFF2-40B4-BE49-F238E27FC236}">
                <a16:creationId xmlns:a16="http://schemas.microsoft.com/office/drawing/2014/main" id="{B08DB747-7C1E-922B-9C86-D94711FE877A}"/>
              </a:ext>
            </a:extLst>
          </p:cNvPr>
          <p:cNvSpPr>
            <a:spLocks noGrp="1"/>
          </p:cNvSpPr>
          <p:nvPr>
            <p:ph idx="1"/>
          </p:nvPr>
        </p:nvSpPr>
        <p:spPr>
          <a:xfrm>
            <a:off x="2773684" y="1175599"/>
            <a:ext cx="2299758" cy="455459"/>
          </a:xfrm>
        </p:spPr>
        <p:txBody>
          <a:bodyPr>
            <a:normAutofit/>
          </a:bodyPr>
          <a:lstStyle/>
          <a:p>
            <a:pPr marL="0" indent="0">
              <a:buNone/>
            </a:pPr>
            <a:r>
              <a:rPr lang="it-IT" sz="2600" b="1" dirty="0" err="1"/>
              <a:t>CEASIOMpy</a:t>
            </a:r>
            <a:r>
              <a:rPr lang="it-IT" sz="2600" b="1" dirty="0"/>
              <a:t>:</a:t>
            </a:r>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4</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grpSp>
        <p:nvGrpSpPr>
          <p:cNvPr id="23" name="Gruppo 22">
            <a:extLst>
              <a:ext uri="{FF2B5EF4-FFF2-40B4-BE49-F238E27FC236}">
                <a16:creationId xmlns:a16="http://schemas.microsoft.com/office/drawing/2014/main" id="{38CA515C-9D88-6CCF-5D4A-CF37D2514DC3}"/>
              </a:ext>
            </a:extLst>
          </p:cNvPr>
          <p:cNvGrpSpPr/>
          <p:nvPr/>
        </p:nvGrpSpPr>
        <p:grpSpPr>
          <a:xfrm>
            <a:off x="4535553" y="2281084"/>
            <a:ext cx="3120894" cy="3120894"/>
            <a:chOff x="4535553" y="2281084"/>
            <a:chExt cx="3120894" cy="3120894"/>
          </a:xfrm>
        </p:grpSpPr>
        <p:pic>
          <p:nvPicPr>
            <p:cNvPr id="7" name="Immagine 6" descr="Immagine che contiene testo, cartello&#10;&#10;Descrizione generata automaticamente">
              <a:extLst>
                <a:ext uri="{FF2B5EF4-FFF2-40B4-BE49-F238E27FC236}">
                  <a16:creationId xmlns:a16="http://schemas.microsoft.com/office/drawing/2014/main" id="{3EC51052-E094-B4DB-7E3A-E1461C968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553" y="2281084"/>
              <a:ext cx="3120894" cy="3120894"/>
            </a:xfrm>
            <a:prstGeom prst="rect">
              <a:avLst/>
            </a:prstGeom>
            <a:gradFill flip="none" rotWithShape="1">
              <a:gsLst>
                <a:gs pos="0">
                  <a:schemeClr val="accent3">
                    <a:lumMod val="5000"/>
                    <a:lumOff val="95000"/>
                  </a:schemeClr>
                </a:gs>
                <a:gs pos="76500">
                  <a:srgbClr val="D7D7D7"/>
                </a:gs>
                <a:gs pos="2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pic>
        <p:sp>
          <p:nvSpPr>
            <p:cNvPr id="9" name="Rettangolo con angoli arrotondati 8">
              <a:extLst>
                <a:ext uri="{FF2B5EF4-FFF2-40B4-BE49-F238E27FC236}">
                  <a16:creationId xmlns:a16="http://schemas.microsoft.com/office/drawing/2014/main" id="{F548229C-3B18-BAA0-AC8A-5D6F09BD153E}"/>
                </a:ext>
              </a:extLst>
            </p:cNvPr>
            <p:cNvSpPr/>
            <p:nvPr/>
          </p:nvSpPr>
          <p:spPr>
            <a:xfrm>
              <a:off x="4637314" y="2373086"/>
              <a:ext cx="2852057" cy="2373085"/>
            </a:xfrm>
            <a:prstGeom prst="roundRect">
              <a:avLst/>
            </a:prstGeom>
            <a:gradFill flip="none" rotWithShape="1">
              <a:gsLst>
                <a:gs pos="0">
                  <a:srgbClr val="EDEDE6"/>
                </a:gs>
                <a:gs pos="43000">
                  <a:srgbClr val="EBEBE3"/>
                </a:gs>
                <a:gs pos="97000">
                  <a:srgbClr val="E0E0D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 name="Immagine 4">
            <a:extLst>
              <a:ext uri="{FF2B5EF4-FFF2-40B4-BE49-F238E27FC236}">
                <a16:creationId xmlns:a16="http://schemas.microsoft.com/office/drawing/2014/main" id="{CBDF94AB-CB9C-1F9C-ED62-0AADAF880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417" y="2441564"/>
            <a:ext cx="1513347" cy="1506982"/>
          </a:xfrm>
          <a:prstGeom prst="rect">
            <a:avLst/>
          </a:prstGeom>
        </p:spPr>
      </p:pic>
      <p:sp>
        <p:nvSpPr>
          <p:cNvPr id="3" name="CasellaDiTesto 2">
            <a:extLst>
              <a:ext uri="{FF2B5EF4-FFF2-40B4-BE49-F238E27FC236}">
                <a16:creationId xmlns:a16="http://schemas.microsoft.com/office/drawing/2014/main" id="{15F0F858-2CEC-DE7D-2B3E-A455C8401721}"/>
              </a:ext>
            </a:extLst>
          </p:cNvPr>
          <p:cNvSpPr txBox="1"/>
          <p:nvPr/>
        </p:nvSpPr>
        <p:spPr>
          <a:xfrm>
            <a:off x="236510" y="1781068"/>
            <a:ext cx="4044012" cy="923330"/>
          </a:xfrm>
          <a:prstGeom prst="rect">
            <a:avLst/>
          </a:prstGeom>
          <a:noFill/>
          <a:ln w="38100">
            <a:solidFill>
              <a:srgbClr val="63AAC6"/>
            </a:solidFill>
          </a:ln>
        </p:spPr>
        <p:txBody>
          <a:bodyPr wrap="square" rtlCol="0">
            <a:spAutoFit/>
          </a:bodyPr>
          <a:lstStyle/>
          <a:p>
            <a:r>
              <a:rPr lang="it-IT" b="1" i="1" dirty="0" err="1"/>
              <a:t>Geometry</a:t>
            </a:r>
            <a:r>
              <a:rPr lang="it-IT" b="1" i="1" dirty="0"/>
              <a:t> &amp; Mesh</a:t>
            </a:r>
            <a:r>
              <a:rPr lang="it-IT" dirty="0"/>
              <a:t> </a:t>
            </a:r>
            <a:r>
              <a:rPr lang="en-US" dirty="0"/>
              <a:t>module to create the aircraft and its components with the possibility of using the </a:t>
            </a:r>
            <a:r>
              <a:rPr lang="en-US" dirty="0" err="1"/>
              <a:t>automesh</a:t>
            </a:r>
            <a:r>
              <a:rPr lang="en-US" dirty="0"/>
              <a:t> tool.</a:t>
            </a:r>
            <a:endParaRPr lang="it-IT" dirty="0"/>
          </a:p>
        </p:txBody>
      </p:sp>
      <p:cxnSp>
        <p:nvCxnSpPr>
          <p:cNvPr id="13" name="Connettore a gomito 12">
            <a:extLst>
              <a:ext uri="{FF2B5EF4-FFF2-40B4-BE49-F238E27FC236}">
                <a16:creationId xmlns:a16="http://schemas.microsoft.com/office/drawing/2014/main" id="{9BC64591-2666-3B66-B9B9-E88A60B06723}"/>
              </a:ext>
            </a:extLst>
          </p:cNvPr>
          <p:cNvCxnSpPr>
            <a:stCxn id="5" idx="1"/>
            <a:endCxn id="3" idx="2"/>
          </p:cNvCxnSpPr>
          <p:nvPr/>
        </p:nvCxnSpPr>
        <p:spPr>
          <a:xfrm rot="10800000">
            <a:off x="2258517" y="2704399"/>
            <a:ext cx="2441901" cy="490657"/>
          </a:xfrm>
          <a:prstGeom prst="bentConnector2">
            <a:avLst/>
          </a:prstGeom>
          <a:ln w="28575">
            <a:solidFill>
              <a:srgbClr val="63AAC6"/>
            </a:solidFill>
            <a:tailEnd type="triangle"/>
          </a:ln>
        </p:spPr>
        <p:style>
          <a:lnRef idx="3">
            <a:schemeClr val="accent1"/>
          </a:lnRef>
          <a:fillRef idx="0">
            <a:schemeClr val="accent1"/>
          </a:fillRef>
          <a:effectRef idx="2">
            <a:schemeClr val="accent1"/>
          </a:effectRef>
          <a:fontRef idx="minor">
            <a:schemeClr val="tx1"/>
          </a:fontRef>
        </p:style>
      </p:cxnSp>
      <p:sp>
        <p:nvSpPr>
          <p:cNvPr id="10" name="CasellaDiTesto 9">
            <a:extLst>
              <a:ext uri="{FF2B5EF4-FFF2-40B4-BE49-F238E27FC236}">
                <a16:creationId xmlns:a16="http://schemas.microsoft.com/office/drawing/2014/main" id="{ABB3B5AF-7CED-6F44-D6F6-78F507394A27}"/>
              </a:ext>
            </a:extLst>
          </p:cNvPr>
          <p:cNvSpPr txBox="1"/>
          <p:nvPr/>
        </p:nvSpPr>
        <p:spPr>
          <a:xfrm>
            <a:off x="4984955" y="1173884"/>
            <a:ext cx="7117642" cy="461665"/>
          </a:xfrm>
          <a:prstGeom prst="rect">
            <a:avLst/>
          </a:prstGeom>
          <a:noFill/>
        </p:spPr>
        <p:txBody>
          <a:bodyPr wrap="square" rtlCol="0">
            <a:spAutoFit/>
          </a:bodyPr>
          <a:lstStyle/>
          <a:p>
            <a:r>
              <a:rPr lang="it-IT" sz="2400" i="1" dirty="0"/>
              <a:t>"open source </a:t>
            </a:r>
            <a:r>
              <a:rPr lang="it-IT" sz="2400" i="1" dirty="0" err="1"/>
              <a:t>conceptual</a:t>
            </a:r>
            <a:r>
              <a:rPr lang="it-IT" sz="2400" i="1" dirty="0"/>
              <a:t> </a:t>
            </a:r>
            <a:r>
              <a:rPr lang="it-IT" sz="2400" i="1" dirty="0" err="1"/>
              <a:t>aircraft</a:t>
            </a:r>
            <a:r>
              <a:rPr lang="it-IT" sz="2400" i="1" dirty="0"/>
              <a:t> design </a:t>
            </a:r>
            <a:r>
              <a:rPr lang="it-IT" sz="2400" i="1" dirty="0" err="1"/>
              <a:t>environment</a:t>
            </a:r>
            <a:r>
              <a:rPr lang="it-IT" sz="2400" i="1" dirty="0"/>
              <a:t>"</a:t>
            </a:r>
            <a:endParaRPr lang="it-IT" sz="2400" dirty="0"/>
          </a:p>
        </p:txBody>
      </p:sp>
      <p:pic>
        <p:nvPicPr>
          <p:cNvPr id="11" name="Immagine 10">
            <a:extLst>
              <a:ext uri="{FF2B5EF4-FFF2-40B4-BE49-F238E27FC236}">
                <a16:creationId xmlns:a16="http://schemas.microsoft.com/office/drawing/2014/main" id="{7DED0D15-532D-BB51-48AD-6BC2266C2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6273" y="3775365"/>
            <a:ext cx="852053" cy="852054"/>
          </a:xfrm>
          <a:prstGeom prst="rect">
            <a:avLst/>
          </a:prstGeom>
        </p:spPr>
      </p:pic>
      <p:sp>
        <p:nvSpPr>
          <p:cNvPr id="12" name="CasellaDiTesto 11">
            <a:extLst>
              <a:ext uri="{FF2B5EF4-FFF2-40B4-BE49-F238E27FC236}">
                <a16:creationId xmlns:a16="http://schemas.microsoft.com/office/drawing/2014/main" id="{2C8FD505-B2BC-67B8-C70B-031B8907BE06}"/>
              </a:ext>
            </a:extLst>
          </p:cNvPr>
          <p:cNvSpPr txBox="1"/>
          <p:nvPr/>
        </p:nvSpPr>
        <p:spPr>
          <a:xfrm>
            <a:off x="8280039" y="4355707"/>
            <a:ext cx="3832767" cy="1200329"/>
          </a:xfrm>
          <a:prstGeom prst="rect">
            <a:avLst/>
          </a:prstGeom>
          <a:ln w="38100">
            <a:solidFill>
              <a:srgbClr val="AC5BAC"/>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b="1" i="1" dirty="0"/>
              <a:t>Mission Analysis </a:t>
            </a:r>
            <a:r>
              <a:rPr lang="it-IT" dirty="0" err="1"/>
              <a:t>module</a:t>
            </a:r>
            <a:r>
              <a:rPr lang="it-IT" dirty="0"/>
              <a:t> to simulate the </a:t>
            </a:r>
            <a:r>
              <a:rPr lang="it-IT" dirty="0" err="1"/>
              <a:t>flight</a:t>
            </a:r>
            <a:r>
              <a:rPr lang="it-IT" dirty="0"/>
              <a:t> of an </a:t>
            </a:r>
            <a:r>
              <a:rPr lang="it-IT" dirty="0" err="1"/>
              <a:t>aircraft</a:t>
            </a:r>
            <a:r>
              <a:rPr lang="it-IT" dirty="0"/>
              <a:t>, </a:t>
            </a:r>
            <a:r>
              <a:rPr lang="it-IT" dirty="0" err="1"/>
              <a:t>taking</a:t>
            </a:r>
            <a:r>
              <a:rPr lang="it-IT" dirty="0"/>
              <a:t> </a:t>
            </a:r>
            <a:r>
              <a:rPr lang="it-IT" dirty="0" err="1"/>
              <a:t>into</a:t>
            </a:r>
            <a:r>
              <a:rPr lang="it-IT" dirty="0"/>
              <a:t> account of </a:t>
            </a:r>
            <a:r>
              <a:rPr lang="it-IT" dirty="0" err="1"/>
              <a:t>fuel</a:t>
            </a:r>
            <a:r>
              <a:rPr lang="it-IT" dirty="0"/>
              <a:t> </a:t>
            </a:r>
            <a:r>
              <a:rPr lang="it-IT" dirty="0" err="1"/>
              <a:t>consumption</a:t>
            </a:r>
            <a:r>
              <a:rPr lang="it-IT" dirty="0"/>
              <a:t>, </a:t>
            </a:r>
            <a:r>
              <a:rPr lang="it-IT" dirty="0" err="1"/>
              <a:t>altitude</a:t>
            </a:r>
            <a:r>
              <a:rPr lang="it-IT" dirty="0"/>
              <a:t> and </a:t>
            </a:r>
            <a:r>
              <a:rPr lang="it-IT" dirty="0" err="1"/>
              <a:t>weather</a:t>
            </a:r>
            <a:r>
              <a:rPr lang="it-IT" dirty="0"/>
              <a:t> </a:t>
            </a:r>
            <a:r>
              <a:rPr lang="it-IT" dirty="0" err="1"/>
              <a:t>conditions</a:t>
            </a:r>
            <a:endParaRPr lang="it-IT" b="1" i="1" dirty="0"/>
          </a:p>
        </p:txBody>
      </p:sp>
      <p:cxnSp>
        <p:nvCxnSpPr>
          <p:cNvPr id="14" name="Connettore a gomito 13">
            <a:extLst>
              <a:ext uri="{FF2B5EF4-FFF2-40B4-BE49-F238E27FC236}">
                <a16:creationId xmlns:a16="http://schemas.microsoft.com/office/drawing/2014/main" id="{902C997D-C3DE-A68C-D268-3194200E4FD7}"/>
              </a:ext>
            </a:extLst>
          </p:cNvPr>
          <p:cNvCxnSpPr>
            <a:cxnSpLocks/>
            <a:stCxn id="11" idx="3"/>
            <a:endCxn id="12" idx="1"/>
          </p:cNvCxnSpPr>
          <p:nvPr/>
        </p:nvCxnSpPr>
        <p:spPr>
          <a:xfrm>
            <a:off x="7398326" y="4201392"/>
            <a:ext cx="881713" cy="754480"/>
          </a:xfrm>
          <a:prstGeom prst="bentConnector3">
            <a:avLst/>
          </a:prstGeom>
          <a:ln w="28575">
            <a:solidFill>
              <a:srgbClr val="AC5BAC"/>
            </a:solidFill>
            <a:tailEnd type="triangle"/>
          </a:ln>
        </p:spPr>
        <p:style>
          <a:lnRef idx="1">
            <a:schemeClr val="accent1"/>
          </a:lnRef>
          <a:fillRef idx="0">
            <a:schemeClr val="accent1"/>
          </a:fillRef>
          <a:effectRef idx="0">
            <a:schemeClr val="accent1"/>
          </a:effectRef>
          <a:fontRef idx="minor">
            <a:schemeClr val="tx1"/>
          </a:fontRef>
        </p:style>
      </p:cxnSp>
      <p:pic>
        <p:nvPicPr>
          <p:cNvPr id="15" name="Immagine 14">
            <a:extLst>
              <a:ext uri="{FF2B5EF4-FFF2-40B4-BE49-F238E27FC236}">
                <a16:creationId xmlns:a16="http://schemas.microsoft.com/office/drawing/2014/main" id="{36608B15-57CC-5CC8-DB0C-8725F2DE59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4655" y="2570019"/>
            <a:ext cx="983673" cy="976746"/>
          </a:xfrm>
          <a:prstGeom prst="rect">
            <a:avLst/>
          </a:prstGeom>
        </p:spPr>
      </p:pic>
      <p:sp>
        <p:nvSpPr>
          <p:cNvPr id="16" name="CasellaDiTesto 15">
            <a:extLst>
              <a:ext uri="{FF2B5EF4-FFF2-40B4-BE49-F238E27FC236}">
                <a16:creationId xmlns:a16="http://schemas.microsoft.com/office/drawing/2014/main" id="{58512618-1CF3-6179-6951-53189658A8AC}"/>
              </a:ext>
            </a:extLst>
          </p:cNvPr>
          <p:cNvSpPr txBox="1"/>
          <p:nvPr/>
        </p:nvSpPr>
        <p:spPr>
          <a:xfrm>
            <a:off x="8280039" y="1986129"/>
            <a:ext cx="3832767" cy="923330"/>
          </a:xfrm>
          <a:prstGeom prst="rect">
            <a:avLst/>
          </a:prstGeom>
          <a:ln w="38100">
            <a:solidFill>
              <a:srgbClr val="FE8B3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b="1" i="1" dirty="0"/>
              <a:t>Structure </a:t>
            </a:r>
            <a:r>
              <a:rPr lang="it-IT" dirty="0" err="1"/>
              <a:t>module</a:t>
            </a:r>
            <a:r>
              <a:rPr lang="it-IT" dirty="0"/>
              <a:t> (</a:t>
            </a:r>
            <a:r>
              <a:rPr lang="it-IT" dirty="0" err="1"/>
              <a:t>not</a:t>
            </a:r>
            <a:r>
              <a:rPr lang="it-IT" dirty="0"/>
              <a:t> </a:t>
            </a:r>
            <a:r>
              <a:rPr lang="it-IT" dirty="0" err="1"/>
              <a:t>yet</a:t>
            </a:r>
            <a:r>
              <a:rPr lang="it-IT" dirty="0"/>
              <a:t> </a:t>
            </a:r>
            <a:r>
              <a:rPr lang="it-IT" dirty="0" err="1"/>
              <a:t>developed</a:t>
            </a:r>
            <a:r>
              <a:rPr lang="it-IT" dirty="0"/>
              <a:t>) that </a:t>
            </a:r>
            <a:r>
              <a:rPr lang="it-IT" dirty="0" err="1"/>
              <a:t>will</a:t>
            </a:r>
            <a:r>
              <a:rPr lang="it-IT" dirty="0"/>
              <a:t> </a:t>
            </a:r>
            <a:r>
              <a:rPr lang="it-IT" dirty="0" err="1"/>
              <a:t>provide</a:t>
            </a:r>
            <a:r>
              <a:rPr lang="it-IT" dirty="0"/>
              <a:t> </a:t>
            </a:r>
            <a:r>
              <a:rPr lang="it-IT" dirty="0" err="1"/>
              <a:t>structural</a:t>
            </a:r>
            <a:r>
              <a:rPr lang="it-IT" dirty="0"/>
              <a:t> </a:t>
            </a:r>
            <a:r>
              <a:rPr lang="it-IT" dirty="0" err="1"/>
              <a:t>analysis</a:t>
            </a:r>
            <a:r>
              <a:rPr lang="it-IT" dirty="0"/>
              <a:t> tool</a:t>
            </a:r>
            <a:endParaRPr lang="it-IT" b="1" i="1" dirty="0"/>
          </a:p>
        </p:txBody>
      </p:sp>
      <p:cxnSp>
        <p:nvCxnSpPr>
          <p:cNvPr id="17" name="Connettore a gomito 16">
            <a:extLst>
              <a:ext uri="{FF2B5EF4-FFF2-40B4-BE49-F238E27FC236}">
                <a16:creationId xmlns:a16="http://schemas.microsoft.com/office/drawing/2014/main" id="{F6AE329D-DB00-25D7-6715-E419E4690E64}"/>
              </a:ext>
            </a:extLst>
          </p:cNvPr>
          <p:cNvCxnSpPr>
            <a:stCxn id="15" idx="3"/>
            <a:endCxn id="16" idx="1"/>
          </p:cNvCxnSpPr>
          <p:nvPr/>
        </p:nvCxnSpPr>
        <p:spPr>
          <a:xfrm flipV="1">
            <a:off x="7398328" y="2447794"/>
            <a:ext cx="881711" cy="610598"/>
          </a:xfrm>
          <a:prstGeom prst="bentConnector3">
            <a:avLst/>
          </a:prstGeom>
          <a:ln w="28575">
            <a:solidFill>
              <a:srgbClr val="FE8B3F"/>
            </a:solidFill>
            <a:tailEnd type="triangle"/>
          </a:ln>
        </p:spPr>
        <p:style>
          <a:lnRef idx="1">
            <a:schemeClr val="accent1"/>
          </a:lnRef>
          <a:fillRef idx="0">
            <a:schemeClr val="accent1"/>
          </a:fillRef>
          <a:effectRef idx="0">
            <a:schemeClr val="accent1"/>
          </a:effectRef>
          <a:fontRef idx="minor">
            <a:schemeClr val="tx1"/>
          </a:fontRef>
        </p:style>
      </p:cxnSp>
      <p:pic>
        <p:nvPicPr>
          <p:cNvPr id="18" name="Immagine 17">
            <a:extLst>
              <a:ext uri="{FF2B5EF4-FFF2-40B4-BE49-F238E27FC236}">
                <a16:creationId xmlns:a16="http://schemas.microsoft.com/office/drawing/2014/main" id="{8C815152-60E6-AE8D-BB16-56BADF8DC5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9418" y="3380509"/>
            <a:ext cx="1295400" cy="1323110"/>
          </a:xfrm>
          <a:prstGeom prst="rect">
            <a:avLst/>
          </a:prstGeom>
        </p:spPr>
      </p:pic>
      <p:sp>
        <p:nvSpPr>
          <p:cNvPr id="19" name="CasellaDiTesto 18">
            <a:extLst>
              <a:ext uri="{FF2B5EF4-FFF2-40B4-BE49-F238E27FC236}">
                <a16:creationId xmlns:a16="http://schemas.microsoft.com/office/drawing/2014/main" id="{39648DDE-C679-B39B-9BEC-4886009D0A20}"/>
              </a:ext>
            </a:extLst>
          </p:cNvPr>
          <p:cNvSpPr txBox="1"/>
          <p:nvPr/>
        </p:nvSpPr>
        <p:spPr>
          <a:xfrm>
            <a:off x="236510" y="4661926"/>
            <a:ext cx="4044012" cy="1477328"/>
          </a:xfrm>
          <a:prstGeom prst="rect">
            <a:avLst/>
          </a:prstGeom>
          <a:noFill/>
          <a:ln w="38100">
            <a:solidFill>
              <a:srgbClr val="37CB9C"/>
            </a:solidFill>
          </a:ln>
        </p:spPr>
        <p:txBody>
          <a:bodyPr wrap="square" rtlCol="0">
            <a:spAutoFit/>
          </a:bodyPr>
          <a:lstStyle/>
          <a:p>
            <a:r>
              <a:rPr lang="it-IT" b="1" i="1" dirty="0" err="1"/>
              <a:t>Aerodynamics</a:t>
            </a:r>
            <a:r>
              <a:rPr lang="it-IT" b="1" i="1" dirty="0"/>
              <a:t> </a:t>
            </a:r>
            <a:r>
              <a:rPr lang="en-US" dirty="0"/>
              <a:t>the most important and developed module, there are many tools within the module to perform both vortex lattice method and CFD simulations.</a:t>
            </a:r>
          </a:p>
        </p:txBody>
      </p:sp>
      <p:cxnSp>
        <p:nvCxnSpPr>
          <p:cNvPr id="20" name="Connettore a gomito 19">
            <a:extLst>
              <a:ext uri="{FF2B5EF4-FFF2-40B4-BE49-F238E27FC236}">
                <a16:creationId xmlns:a16="http://schemas.microsoft.com/office/drawing/2014/main" id="{FF7CAE53-9A56-184C-D0CC-CAEDDF735217}"/>
              </a:ext>
            </a:extLst>
          </p:cNvPr>
          <p:cNvCxnSpPr>
            <a:cxnSpLocks/>
            <a:endCxn id="19" idx="0"/>
          </p:cNvCxnSpPr>
          <p:nvPr/>
        </p:nvCxnSpPr>
        <p:spPr>
          <a:xfrm rot="10800000" flipV="1">
            <a:off x="2258516" y="4053758"/>
            <a:ext cx="3130902" cy="608168"/>
          </a:xfrm>
          <a:prstGeom prst="bentConnector2">
            <a:avLst/>
          </a:prstGeom>
          <a:ln w="28575">
            <a:solidFill>
              <a:srgbClr val="37CB9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328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ox(in)">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4"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ox(in)">
                                      <p:cBhvr>
                                        <p:cTn id="38" dur="500"/>
                                        <p:tgtEl>
                                          <p:spTgt spid="18"/>
                                        </p:tgtEl>
                                      </p:cBhvr>
                                    </p:animEffect>
                                  </p:childTnLst>
                                </p:cTn>
                              </p:par>
                              <p:par>
                                <p:cTn id="39" presetID="22" presetClass="entr" presetSubtype="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6"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5" name="Shape 153"/>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ea typeface="Times New Roman" charset="0"/>
                <a:cs typeface="Times New Roman" charset="0"/>
              </a:rPr>
              <a:t>Implementation of the Actuator Disk model in</a:t>
            </a:r>
            <a:br>
              <a:rPr lang="en-US" sz="1600" b="1" dirty="0">
                <a:solidFill>
                  <a:schemeClr val="bg1"/>
                </a:solidFill>
                <a:ea typeface="Times New Roman" charset="0"/>
                <a:cs typeface="Times New Roman" charset="0"/>
              </a:rPr>
            </a:br>
            <a:r>
              <a:rPr lang="en-US" sz="1600" b="1" dirty="0" err="1">
                <a:solidFill>
                  <a:schemeClr val="bg1"/>
                </a:solidFill>
                <a:ea typeface="Times New Roman" charset="0"/>
                <a:cs typeface="Times New Roman" charset="0"/>
              </a:rPr>
              <a:t>CEASIOMpy</a:t>
            </a:r>
            <a:r>
              <a:rPr lang="en-US" sz="1600" b="1" dirty="0">
                <a:solidFill>
                  <a:schemeClr val="bg1"/>
                </a:solidFill>
                <a:ea typeface="Times New Roman" charset="0"/>
                <a:cs typeface="Times New Roman" charset="0"/>
              </a:rPr>
              <a:t> for the simulation of propeller aircraft</a:t>
            </a:r>
            <a:endParaRPr lang="en-US" sz="1600" dirty="0">
              <a:solidFill>
                <a:schemeClr val="bg1"/>
              </a:solidFill>
              <a:cs typeface="Cali"/>
            </a:endParaRPr>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5</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pic>
        <p:nvPicPr>
          <p:cNvPr id="9" name="Immagine 8">
            <a:extLst>
              <a:ext uri="{FF2B5EF4-FFF2-40B4-BE49-F238E27FC236}">
                <a16:creationId xmlns:a16="http://schemas.microsoft.com/office/drawing/2014/main" id="{05AEBEFB-2F9D-7EA2-AC29-FC63C4CE7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60" y="3904804"/>
            <a:ext cx="2230094" cy="2277798"/>
          </a:xfrm>
          <a:prstGeom prst="rect">
            <a:avLst/>
          </a:prstGeom>
        </p:spPr>
      </p:pic>
      <p:pic>
        <p:nvPicPr>
          <p:cNvPr id="4" name="Immagine 3" descr="Immagine che contiene logo&#10;&#10;Descrizione generata automaticamente">
            <a:extLst>
              <a:ext uri="{FF2B5EF4-FFF2-40B4-BE49-F238E27FC236}">
                <a16:creationId xmlns:a16="http://schemas.microsoft.com/office/drawing/2014/main" id="{2089D686-96C5-C391-382C-7CC5DD5F1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291" y="4498611"/>
            <a:ext cx="1774219" cy="1090183"/>
          </a:xfrm>
          <a:prstGeom prst="rect">
            <a:avLst/>
          </a:prstGeom>
        </p:spPr>
      </p:pic>
      <p:pic>
        <p:nvPicPr>
          <p:cNvPr id="10" name="Immagine 9">
            <a:extLst>
              <a:ext uri="{FF2B5EF4-FFF2-40B4-BE49-F238E27FC236}">
                <a16:creationId xmlns:a16="http://schemas.microsoft.com/office/drawing/2014/main" id="{824ACA1D-11EE-A9C5-1B26-2A6E3F595D1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3110" y="1510615"/>
            <a:ext cx="2230094" cy="2230094"/>
          </a:xfrm>
          <a:prstGeom prst="rect">
            <a:avLst/>
          </a:prstGeom>
        </p:spPr>
      </p:pic>
      <p:pic>
        <p:nvPicPr>
          <p:cNvPr id="12" name="Immagine 11" descr="Immagine che contiene logo&#10;&#10;Descrizione generata automaticamente">
            <a:extLst>
              <a:ext uri="{FF2B5EF4-FFF2-40B4-BE49-F238E27FC236}">
                <a16:creationId xmlns:a16="http://schemas.microsoft.com/office/drawing/2014/main" id="{BFF8C42B-4889-CA22-A116-53792049A543}"/>
              </a:ext>
            </a:extLst>
          </p:cNvPr>
          <p:cNvPicPr>
            <a:picLocks noChangeAspect="1"/>
          </p:cNvPicPr>
          <p:nvPr/>
        </p:nvPicPr>
        <p:blipFill rotWithShape="1">
          <a:blip r:embed="rId7">
            <a:extLst>
              <a:ext uri="{28A0092B-C50C-407E-A947-70E740481C1C}">
                <a14:useLocalDpi xmlns:a14="http://schemas.microsoft.com/office/drawing/2010/main" val="0"/>
              </a:ext>
            </a:extLst>
          </a:blip>
          <a:srcRect l="18349" t="15482" r="18111"/>
          <a:stretch/>
        </p:blipFill>
        <p:spPr>
          <a:xfrm>
            <a:off x="7907360" y="1868138"/>
            <a:ext cx="1431278" cy="1903815"/>
          </a:xfrm>
          <a:prstGeom prst="rect">
            <a:avLst/>
          </a:prstGeom>
        </p:spPr>
      </p:pic>
      <p:pic>
        <p:nvPicPr>
          <p:cNvPr id="1026" name="Picture 2" descr="CPACS">
            <a:extLst>
              <a:ext uri="{FF2B5EF4-FFF2-40B4-BE49-F238E27FC236}">
                <a16:creationId xmlns:a16="http://schemas.microsoft.com/office/drawing/2014/main" id="{8A7F3A62-529A-E6A6-E08F-A33BD2D39E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8466" y="2185561"/>
            <a:ext cx="2297870" cy="105488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BA6BE942-65B8-07F5-5ED8-691C33E9FDA3}"/>
              </a:ext>
            </a:extLst>
          </p:cNvPr>
          <p:cNvSpPr txBox="1"/>
          <p:nvPr/>
        </p:nvSpPr>
        <p:spPr>
          <a:xfrm>
            <a:off x="5401586" y="1868138"/>
            <a:ext cx="2287657" cy="1754326"/>
          </a:xfrm>
          <a:prstGeom prst="rect">
            <a:avLst/>
          </a:prstGeom>
          <a:noFill/>
        </p:spPr>
        <p:txBody>
          <a:bodyPr wrap="square" rtlCol="0">
            <a:spAutoFit/>
          </a:bodyPr>
          <a:lstStyle/>
          <a:p>
            <a:r>
              <a:rPr lang="en-US" dirty="0"/>
              <a:t>CPACS, "Common Parametric Language for Aircraft Design", was used during the project to design the geometry</a:t>
            </a:r>
            <a:endParaRPr lang="it-IT" dirty="0"/>
          </a:p>
        </p:txBody>
      </p:sp>
      <p:sp>
        <p:nvSpPr>
          <p:cNvPr id="5" name="CasellaDiTesto 4">
            <a:extLst>
              <a:ext uri="{FF2B5EF4-FFF2-40B4-BE49-F238E27FC236}">
                <a16:creationId xmlns:a16="http://schemas.microsoft.com/office/drawing/2014/main" id="{38725810-5456-24D1-989F-8E501EACBE46}"/>
              </a:ext>
            </a:extLst>
          </p:cNvPr>
          <p:cNvSpPr txBox="1"/>
          <p:nvPr/>
        </p:nvSpPr>
        <p:spPr>
          <a:xfrm>
            <a:off x="9569747" y="1868138"/>
            <a:ext cx="2287657" cy="1200329"/>
          </a:xfrm>
          <a:prstGeom prst="rect">
            <a:avLst/>
          </a:prstGeom>
          <a:noFill/>
        </p:spPr>
        <p:txBody>
          <a:bodyPr wrap="square" rtlCol="0">
            <a:spAutoFit/>
          </a:bodyPr>
          <a:lstStyle/>
          <a:p>
            <a:r>
              <a:rPr lang="it-IT" dirty="0"/>
              <a:t>GMSH, a tool in </a:t>
            </a:r>
            <a:r>
              <a:rPr lang="it-IT" dirty="0" err="1"/>
              <a:t>CEASIOMpy</a:t>
            </a:r>
            <a:r>
              <a:rPr lang="it-IT" dirty="0"/>
              <a:t> </a:t>
            </a:r>
            <a:r>
              <a:rPr lang="it-IT" dirty="0" err="1"/>
              <a:t>environment</a:t>
            </a:r>
            <a:r>
              <a:rPr lang="it-IT" dirty="0"/>
              <a:t> to </a:t>
            </a:r>
            <a:r>
              <a:rPr lang="it-IT" dirty="0" err="1"/>
              <a:t>have</a:t>
            </a:r>
            <a:r>
              <a:rPr lang="it-IT" dirty="0"/>
              <a:t> an </a:t>
            </a:r>
            <a:r>
              <a:rPr lang="it-IT" dirty="0" err="1"/>
              <a:t>automatic</a:t>
            </a:r>
            <a:r>
              <a:rPr lang="it-IT" dirty="0"/>
              <a:t> mesh</a:t>
            </a:r>
          </a:p>
        </p:txBody>
      </p:sp>
      <p:sp>
        <p:nvSpPr>
          <p:cNvPr id="13" name="CasellaDiTesto 12">
            <a:extLst>
              <a:ext uri="{FF2B5EF4-FFF2-40B4-BE49-F238E27FC236}">
                <a16:creationId xmlns:a16="http://schemas.microsoft.com/office/drawing/2014/main" id="{BA89204C-6E1C-BA59-C456-948BF0AFFCC0}"/>
              </a:ext>
            </a:extLst>
          </p:cNvPr>
          <p:cNvSpPr txBox="1"/>
          <p:nvPr/>
        </p:nvSpPr>
        <p:spPr>
          <a:xfrm>
            <a:off x="5401585" y="4305038"/>
            <a:ext cx="2287657" cy="1477328"/>
          </a:xfrm>
          <a:prstGeom prst="rect">
            <a:avLst/>
          </a:prstGeom>
          <a:noFill/>
        </p:spPr>
        <p:txBody>
          <a:bodyPr wrap="square" rtlCol="0">
            <a:spAutoFit/>
          </a:bodyPr>
          <a:lstStyle/>
          <a:p>
            <a:r>
              <a:rPr lang="it-IT" dirty="0"/>
              <a:t>SU2, open source CFD code used to </a:t>
            </a:r>
            <a:r>
              <a:rPr lang="it-IT" dirty="0" err="1"/>
              <a:t>perform</a:t>
            </a:r>
            <a:r>
              <a:rPr lang="it-IT" dirty="0"/>
              <a:t> Euler </a:t>
            </a:r>
            <a:r>
              <a:rPr lang="it-IT" dirty="0" err="1"/>
              <a:t>simulations</a:t>
            </a:r>
            <a:r>
              <a:rPr lang="it-IT" dirty="0"/>
              <a:t> </a:t>
            </a:r>
            <a:r>
              <a:rPr lang="it-IT" dirty="0" err="1"/>
              <a:t>during</a:t>
            </a:r>
            <a:r>
              <a:rPr lang="it-IT" dirty="0"/>
              <a:t> the project </a:t>
            </a:r>
          </a:p>
        </p:txBody>
      </p:sp>
      <p:sp>
        <p:nvSpPr>
          <p:cNvPr id="17" name="Segnaposto contenuto 1">
            <a:extLst>
              <a:ext uri="{FF2B5EF4-FFF2-40B4-BE49-F238E27FC236}">
                <a16:creationId xmlns:a16="http://schemas.microsoft.com/office/drawing/2014/main" id="{C9298604-92AC-AEA9-83DC-F62F3A2C16D9}"/>
              </a:ext>
            </a:extLst>
          </p:cNvPr>
          <p:cNvSpPr>
            <a:spLocks noGrp="1"/>
          </p:cNvSpPr>
          <p:nvPr>
            <p:ph idx="1"/>
          </p:nvPr>
        </p:nvSpPr>
        <p:spPr>
          <a:xfrm>
            <a:off x="4946121" y="1201499"/>
            <a:ext cx="2299758" cy="455459"/>
          </a:xfrm>
        </p:spPr>
        <p:txBody>
          <a:bodyPr>
            <a:normAutofit/>
          </a:bodyPr>
          <a:lstStyle/>
          <a:p>
            <a:pPr marL="0" indent="0">
              <a:buNone/>
            </a:pPr>
            <a:r>
              <a:rPr lang="it-IT" sz="2600" b="1" dirty="0" err="1"/>
              <a:t>CEASIOMpy</a:t>
            </a:r>
            <a:r>
              <a:rPr lang="it-IT" sz="2600" b="1" dirty="0">
                <a:solidFill>
                  <a:schemeClr val="bg1"/>
                </a:solidFill>
              </a:rPr>
              <a:t>:</a:t>
            </a:r>
          </a:p>
        </p:txBody>
      </p:sp>
    </p:spTree>
    <p:extLst>
      <p:ext uri="{BB962C8B-B14F-4D97-AF65-F5344CB8AC3E}">
        <p14:creationId xmlns:p14="http://schemas.microsoft.com/office/powerpoint/2010/main" val="1846729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5" name="Shape 153"/>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ea typeface="Times New Roman" charset="0"/>
                <a:cs typeface="Times New Roman" charset="0"/>
              </a:rPr>
              <a:t>Implementation of the Actuator Disk model in</a:t>
            </a:r>
            <a:br>
              <a:rPr lang="en-US" sz="1600" b="1" dirty="0">
                <a:solidFill>
                  <a:schemeClr val="bg1"/>
                </a:solidFill>
                <a:ea typeface="Times New Roman" charset="0"/>
                <a:cs typeface="Times New Roman" charset="0"/>
              </a:rPr>
            </a:br>
            <a:r>
              <a:rPr lang="en-US" sz="1600" b="1" dirty="0" err="1">
                <a:solidFill>
                  <a:schemeClr val="bg1"/>
                </a:solidFill>
                <a:ea typeface="Times New Roman" charset="0"/>
                <a:cs typeface="Times New Roman" charset="0"/>
              </a:rPr>
              <a:t>CEASIOMpy</a:t>
            </a:r>
            <a:r>
              <a:rPr lang="en-US" sz="1600" b="1" dirty="0">
                <a:solidFill>
                  <a:schemeClr val="bg1"/>
                </a:solidFill>
                <a:ea typeface="Times New Roman" charset="0"/>
                <a:cs typeface="Times New Roman" charset="0"/>
              </a:rPr>
              <a:t> for the simulation of propeller aircraft</a:t>
            </a:r>
            <a:endParaRPr lang="en-US" sz="1600" dirty="0">
              <a:solidFill>
                <a:schemeClr val="bg1"/>
              </a:solidFill>
              <a:cs typeface="Cali"/>
            </a:endParaRPr>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6</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pic>
        <p:nvPicPr>
          <p:cNvPr id="9" name="Immagine 8">
            <a:extLst>
              <a:ext uri="{FF2B5EF4-FFF2-40B4-BE49-F238E27FC236}">
                <a16:creationId xmlns:a16="http://schemas.microsoft.com/office/drawing/2014/main" id="{05AEBEFB-2F9D-7EA2-AC29-FC63C4CE7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60" y="2036673"/>
            <a:ext cx="2230094" cy="2277798"/>
          </a:xfrm>
          <a:prstGeom prst="rect">
            <a:avLst/>
          </a:prstGeom>
        </p:spPr>
      </p:pic>
      <p:sp>
        <p:nvSpPr>
          <p:cNvPr id="14" name="CasellaDiTesto 13">
            <a:extLst>
              <a:ext uri="{FF2B5EF4-FFF2-40B4-BE49-F238E27FC236}">
                <a16:creationId xmlns:a16="http://schemas.microsoft.com/office/drawing/2014/main" id="{2390F8F8-E929-5056-4EEB-2ABA3514021F}"/>
              </a:ext>
            </a:extLst>
          </p:cNvPr>
          <p:cNvSpPr txBox="1"/>
          <p:nvPr/>
        </p:nvSpPr>
        <p:spPr>
          <a:xfrm>
            <a:off x="4530896" y="2821629"/>
            <a:ext cx="7287478" cy="707886"/>
          </a:xfrm>
          <a:prstGeom prst="rect">
            <a:avLst/>
          </a:prstGeom>
          <a:noFill/>
        </p:spPr>
        <p:txBody>
          <a:bodyPr wrap="square" rtlCol="0">
            <a:spAutoFit/>
          </a:bodyPr>
          <a:lstStyle/>
          <a:p>
            <a:pPr algn="ctr"/>
            <a:r>
              <a:rPr lang="en-US" sz="2000" b="0" i="0" dirty="0">
                <a:effectLst/>
                <a:latin typeface="Söhne"/>
              </a:rPr>
              <a:t>Implementation of a model to consider the presence of the propeller for CFD calculations</a:t>
            </a:r>
            <a:endParaRPr lang="it-IT" sz="2000" dirty="0"/>
          </a:p>
        </p:txBody>
      </p:sp>
      <p:cxnSp>
        <p:nvCxnSpPr>
          <p:cNvPr id="16" name="Connettore 2 15">
            <a:extLst>
              <a:ext uri="{FF2B5EF4-FFF2-40B4-BE49-F238E27FC236}">
                <a16:creationId xmlns:a16="http://schemas.microsoft.com/office/drawing/2014/main" id="{4E905BA2-A190-24FF-FF85-9279873322DC}"/>
              </a:ext>
            </a:extLst>
          </p:cNvPr>
          <p:cNvCxnSpPr>
            <a:cxnSpLocks/>
            <a:stCxn id="9" idx="3"/>
            <a:endCxn id="14" idx="1"/>
          </p:cNvCxnSpPr>
          <p:nvPr/>
        </p:nvCxnSpPr>
        <p:spPr>
          <a:xfrm>
            <a:off x="2776954" y="3175572"/>
            <a:ext cx="175394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Segnaposto contenuto 1">
            <a:extLst>
              <a:ext uri="{FF2B5EF4-FFF2-40B4-BE49-F238E27FC236}">
                <a16:creationId xmlns:a16="http://schemas.microsoft.com/office/drawing/2014/main" id="{8F5E6019-0314-7736-63F1-E8365100FC71}"/>
              </a:ext>
            </a:extLst>
          </p:cNvPr>
          <p:cNvSpPr>
            <a:spLocks noGrp="1"/>
          </p:cNvSpPr>
          <p:nvPr>
            <p:ph idx="1"/>
          </p:nvPr>
        </p:nvSpPr>
        <p:spPr>
          <a:xfrm>
            <a:off x="4946121" y="1201499"/>
            <a:ext cx="2299758" cy="455459"/>
          </a:xfrm>
        </p:spPr>
        <p:txBody>
          <a:bodyPr>
            <a:normAutofit/>
          </a:bodyPr>
          <a:lstStyle/>
          <a:p>
            <a:pPr marL="0" indent="0">
              <a:buNone/>
            </a:pPr>
            <a:r>
              <a:rPr lang="it-IT" sz="2400" b="1" dirty="0" err="1">
                <a:solidFill>
                  <a:srgbClr val="203864"/>
                </a:solidFill>
              </a:rPr>
              <a:t>Objective</a:t>
            </a:r>
            <a:endParaRPr lang="it-IT" sz="2400" b="1" dirty="0">
              <a:solidFill>
                <a:srgbClr val="203864"/>
              </a:solidFill>
            </a:endParaRPr>
          </a:p>
        </p:txBody>
      </p:sp>
      <p:pic>
        <p:nvPicPr>
          <p:cNvPr id="23" name="Immagine 22" descr="Immagine che contiene diagramma&#10;&#10;Descrizione generata automaticamente">
            <a:extLst>
              <a:ext uri="{FF2B5EF4-FFF2-40B4-BE49-F238E27FC236}">
                <a16:creationId xmlns:a16="http://schemas.microsoft.com/office/drawing/2014/main" id="{DA7A9922-38FB-2404-66E1-480334B8AC66}"/>
              </a:ext>
            </a:extLst>
          </p:cNvPr>
          <p:cNvPicPr>
            <a:picLocks noChangeAspect="1"/>
          </p:cNvPicPr>
          <p:nvPr/>
        </p:nvPicPr>
        <p:blipFill rotWithShape="1">
          <a:blip r:embed="rId5">
            <a:extLst>
              <a:ext uri="{28A0092B-C50C-407E-A947-70E740481C1C}">
                <a14:useLocalDpi xmlns:a14="http://schemas.microsoft.com/office/drawing/2010/main" val="0"/>
              </a:ext>
            </a:extLst>
          </a:blip>
          <a:srcRect l="491" t="22003" r="4787"/>
          <a:stretch/>
        </p:blipFill>
        <p:spPr>
          <a:xfrm>
            <a:off x="6663230" y="3590245"/>
            <a:ext cx="3234860" cy="2436114"/>
          </a:xfrm>
          <a:prstGeom prst="rect">
            <a:avLst/>
          </a:prstGeom>
        </p:spPr>
      </p:pic>
    </p:spTree>
    <p:extLst>
      <p:ext uri="{BB962C8B-B14F-4D97-AF65-F5344CB8AC3E}">
        <p14:creationId xmlns:p14="http://schemas.microsoft.com/office/powerpoint/2010/main" val="3786411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5" name="Shape 153"/>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ea typeface="Times New Roman" charset="0"/>
                <a:cs typeface="Times New Roman" charset="0"/>
              </a:rPr>
              <a:t>Implementation of the Actuator Disk model in</a:t>
            </a:r>
            <a:br>
              <a:rPr lang="en-US" sz="1600" b="1" dirty="0">
                <a:solidFill>
                  <a:schemeClr val="bg1"/>
                </a:solidFill>
                <a:ea typeface="Times New Roman" charset="0"/>
                <a:cs typeface="Times New Roman" charset="0"/>
              </a:rPr>
            </a:br>
            <a:r>
              <a:rPr lang="en-US" sz="1600" b="1" dirty="0" err="1">
                <a:solidFill>
                  <a:schemeClr val="bg1"/>
                </a:solidFill>
                <a:ea typeface="Times New Roman" charset="0"/>
                <a:cs typeface="Times New Roman" charset="0"/>
              </a:rPr>
              <a:t>CEASIOMpy</a:t>
            </a:r>
            <a:r>
              <a:rPr lang="en-US" sz="1600" b="1" dirty="0">
                <a:solidFill>
                  <a:schemeClr val="bg1"/>
                </a:solidFill>
                <a:ea typeface="Times New Roman" charset="0"/>
                <a:cs typeface="Times New Roman" charset="0"/>
              </a:rPr>
              <a:t> for the simulation of propeller aircraft</a:t>
            </a:r>
            <a:endParaRPr lang="en-US" sz="1600" dirty="0">
              <a:solidFill>
                <a:schemeClr val="bg1"/>
              </a:solidFill>
              <a:cs typeface="Cali"/>
            </a:endParaRPr>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 name="Segnaposto contenuto 1">
            <a:extLst>
              <a:ext uri="{FF2B5EF4-FFF2-40B4-BE49-F238E27FC236}">
                <a16:creationId xmlns:a16="http://schemas.microsoft.com/office/drawing/2014/main" id="{B08DB747-7C1E-922B-9C86-D94711FE877A}"/>
              </a:ext>
            </a:extLst>
          </p:cNvPr>
          <p:cNvSpPr>
            <a:spLocks noGrp="1"/>
          </p:cNvSpPr>
          <p:nvPr>
            <p:ph idx="1"/>
          </p:nvPr>
        </p:nvSpPr>
        <p:spPr>
          <a:xfrm>
            <a:off x="381848" y="1384293"/>
            <a:ext cx="2833300" cy="455459"/>
          </a:xfrm>
          <a:ln w="28575">
            <a:solidFill>
              <a:srgbClr val="203864"/>
            </a:solidFill>
          </a:ln>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it-IT" dirty="0" err="1"/>
              <a:t>Thrust</a:t>
            </a:r>
            <a:r>
              <a:rPr lang="it-IT" dirty="0"/>
              <a:t> generation</a:t>
            </a:r>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7</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pic>
        <p:nvPicPr>
          <p:cNvPr id="10" name="Immagine 9" descr="Immagine che contiene grafico&#10;&#10;Descrizione generata automaticamente">
            <a:extLst>
              <a:ext uri="{FF2B5EF4-FFF2-40B4-BE49-F238E27FC236}">
                <a16:creationId xmlns:a16="http://schemas.microsoft.com/office/drawing/2014/main" id="{8A69023E-947F-90EF-79D6-B52CB9CED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46" y="2309129"/>
            <a:ext cx="3697223" cy="3344376"/>
          </a:xfrm>
          <a:prstGeom prst="rect">
            <a:avLst/>
          </a:prstGeom>
        </p:spPr>
      </p:pic>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FA4CABD0-D0B6-B81A-ACAA-0E549DC28962}"/>
                  </a:ext>
                </a:extLst>
              </p:cNvPr>
              <p:cNvSpPr txBox="1"/>
              <p:nvPr/>
            </p:nvSpPr>
            <p:spPr>
              <a:xfrm>
                <a:off x="4340840" y="3890060"/>
                <a:ext cx="5225148" cy="517706"/>
              </a:xfrm>
              <a:prstGeom prst="rect">
                <a:avLst/>
              </a:prstGeom>
              <a:noFill/>
            </p:spPr>
            <p:txBody>
              <a:bodyPr wrap="square" rtlCol="0">
                <a:spAutoFit/>
              </a:bodyPr>
              <a:lstStyle/>
              <a:p>
                <a:pPr marL="342900" indent="-342900">
                  <a:buClr>
                    <a:schemeClr val="accent2"/>
                  </a:buClr>
                  <a:buFont typeface="Arial" panose="020B0604020202020204" pitchFamily="34" charset="0"/>
                  <a:buChar char="•"/>
                </a:pPr>
                <a14:m>
                  <m:oMath xmlns:m="http://schemas.openxmlformats.org/officeDocument/2006/math">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b="0" i="1" smtClean="0">
                            <a:latin typeface="Cambria Math" panose="02040503050406030204" pitchFamily="18" charset="0"/>
                          </a:rPr>
                          <m:t>𝑐𝑜𝑟𝑒</m:t>
                        </m:r>
                      </m:sub>
                    </m:sSub>
                    <m:r>
                      <a:rPr lang="it-IT" sz="2400" b="0" i="1" smtClean="0">
                        <a:latin typeface="Cambria Math" panose="02040503050406030204" pitchFamily="18" charset="0"/>
                      </a:rPr>
                      <m:t>=</m:t>
                    </m:r>
                    <m:d>
                      <m:dPr>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acc>
                              <m:accPr>
                                <m:chr m:val="̇"/>
                                <m:ctrlPr>
                                  <a:rPr lang="it-IT" sz="2400" b="0" i="1" smtClean="0">
                                    <a:latin typeface="Cambria Math" panose="02040503050406030204" pitchFamily="18" charset="0"/>
                                  </a:rPr>
                                </m:ctrlPr>
                              </m:accPr>
                              <m:e>
                                <m:r>
                                  <a:rPr lang="it-IT" sz="2400" b="0" i="1" smtClean="0">
                                    <a:latin typeface="Cambria Math" panose="02040503050406030204" pitchFamily="18" charset="0"/>
                                  </a:rPr>
                                  <m:t>𝑚</m:t>
                                </m:r>
                              </m:e>
                            </m:acc>
                          </m:e>
                          <m:sub>
                            <m:r>
                              <a:rPr lang="it-IT" sz="2400" b="0" i="1" smtClean="0">
                                <a:latin typeface="Cambria Math" panose="02040503050406030204" pitchFamily="18" charset="0"/>
                              </a:rPr>
                              <m:t>0</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acc>
                              <m:accPr>
                                <m:chr m:val="̇"/>
                                <m:ctrlPr>
                                  <a:rPr lang="it-IT" sz="2400" b="0" i="1" smtClean="0">
                                    <a:latin typeface="Cambria Math" panose="02040503050406030204" pitchFamily="18" charset="0"/>
                                  </a:rPr>
                                </m:ctrlPr>
                              </m:accPr>
                              <m:e>
                                <m:r>
                                  <a:rPr lang="it-IT" sz="2400" b="0" i="1" smtClean="0">
                                    <a:latin typeface="Cambria Math" panose="02040503050406030204" pitchFamily="18" charset="0"/>
                                  </a:rPr>
                                  <m:t>𝑚</m:t>
                                </m:r>
                              </m:e>
                            </m:acc>
                          </m:e>
                          <m:sub>
                            <m:r>
                              <a:rPr lang="it-IT" sz="2400" b="0" i="1" smtClean="0">
                                <a:latin typeface="Cambria Math" panose="02040503050406030204" pitchFamily="18" charset="0"/>
                              </a:rPr>
                              <m:t>𝑓</m:t>
                            </m:r>
                          </m:sub>
                        </m:sSub>
                      </m:e>
                    </m:d>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𝑉</m:t>
                        </m:r>
                      </m:e>
                      <m:sub>
                        <m:r>
                          <a:rPr lang="it-IT" sz="2400" b="0" i="1" smtClean="0">
                            <a:latin typeface="Cambria Math" panose="02040503050406030204" pitchFamily="18" charset="0"/>
                          </a:rPr>
                          <m:t>9</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𝑝</m:t>
                        </m:r>
                      </m:e>
                      <m:sub>
                        <m:r>
                          <a:rPr lang="it-IT" sz="2400" b="0" i="1" smtClean="0">
                            <a:latin typeface="Cambria Math" panose="02040503050406030204" pitchFamily="18" charset="0"/>
                          </a:rPr>
                          <m:t>9</m:t>
                        </m:r>
                      </m:sub>
                    </m:sSub>
                    <m:r>
                      <a:rPr lang="it-IT" sz="2400" b="0" i="1" smtClean="0">
                        <a:latin typeface="Cambria Math" panose="02040503050406030204" pitchFamily="18" charset="0"/>
                      </a:rPr>
                      <m:t>−</m:t>
                    </m:r>
                    <m:sSub>
                      <m:sSubPr>
                        <m:ctrlPr>
                          <a:rPr lang="it-IT" sz="2400" i="1">
                            <a:latin typeface="Cambria Math" panose="02040503050406030204" pitchFamily="18" charset="0"/>
                          </a:rPr>
                        </m:ctrlPr>
                      </m:sSubPr>
                      <m:e>
                        <m:r>
                          <a:rPr lang="it-IT" sz="2400" i="1">
                            <a:latin typeface="Cambria Math" panose="02040503050406030204" pitchFamily="18" charset="0"/>
                          </a:rPr>
                          <m:t>𝑝</m:t>
                        </m:r>
                      </m:e>
                      <m:sub>
                        <m:r>
                          <a:rPr lang="it-IT" sz="2400" b="0" i="1" smtClean="0">
                            <a:latin typeface="Cambria Math" panose="02040503050406030204" pitchFamily="18" charset="0"/>
                          </a:rPr>
                          <m:t>0</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𝐴</m:t>
                        </m:r>
                      </m:e>
                      <m:sub>
                        <m:r>
                          <a:rPr lang="it-IT" sz="2400" b="0" i="1" smtClean="0">
                            <a:latin typeface="Cambria Math" panose="02040503050406030204" pitchFamily="18" charset="0"/>
                          </a:rPr>
                          <m:t>9</m:t>
                        </m:r>
                      </m:sub>
                    </m:sSub>
                  </m:oMath>
                </a14:m>
                <a:endParaRPr lang="it-IT" sz="2400" dirty="0"/>
              </a:p>
            </p:txBody>
          </p:sp>
        </mc:Choice>
        <mc:Fallback xmlns="">
          <p:sp>
            <p:nvSpPr>
              <p:cNvPr id="5" name="CasellaDiTesto 4">
                <a:extLst>
                  <a:ext uri="{FF2B5EF4-FFF2-40B4-BE49-F238E27FC236}">
                    <a16:creationId xmlns:a16="http://schemas.microsoft.com/office/drawing/2014/main" id="{FA4CABD0-D0B6-B81A-ACAA-0E549DC28962}"/>
                  </a:ext>
                </a:extLst>
              </p:cNvPr>
              <p:cNvSpPr txBox="1">
                <a:spLocks noRot="1" noChangeAspect="1" noMove="1" noResize="1" noEditPoints="1" noAdjustHandles="1" noChangeArrowheads="1" noChangeShapeType="1" noTextEdit="1"/>
              </p:cNvSpPr>
              <p:nvPr/>
            </p:nvSpPr>
            <p:spPr>
              <a:xfrm>
                <a:off x="4340840" y="3890060"/>
                <a:ext cx="5225148" cy="517706"/>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AB62103F-7995-F414-C0DA-7FFD1EB859FE}"/>
                  </a:ext>
                </a:extLst>
              </p:cNvPr>
              <p:cNvSpPr txBox="1"/>
              <p:nvPr/>
            </p:nvSpPr>
            <p:spPr>
              <a:xfrm>
                <a:off x="4340840" y="4666862"/>
                <a:ext cx="1907204" cy="490199"/>
              </a:xfrm>
              <a:prstGeom prst="rect">
                <a:avLst/>
              </a:prstGeom>
              <a:noFill/>
            </p:spPr>
            <p:txBody>
              <a:bodyPr wrap="square">
                <a:spAutoFit/>
              </a:bodyPr>
              <a:lstStyle/>
              <a:p>
                <a:pPr marL="342900" indent="-342900">
                  <a:buClr>
                    <a:schemeClr val="accent1"/>
                  </a:buClr>
                  <a:buFont typeface="Arial" panose="020B0604020202020204" pitchFamily="34" charset="0"/>
                  <a:buChar char="•"/>
                </a:pPr>
                <a14:m>
                  <m:oMath xmlns:m="http://schemas.openxmlformats.org/officeDocument/2006/math">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b="0" i="1" smtClean="0">
                            <a:latin typeface="Cambria Math" panose="02040503050406030204" pitchFamily="18" charset="0"/>
                          </a:rPr>
                          <m:t>𝑝𝑟𝑜𝑝𝑒𝑙𝑙𝑒𝑟</m:t>
                        </m:r>
                      </m:sub>
                    </m:sSub>
                    <m:r>
                      <a:rPr lang="it-IT" sz="2400" b="0" i="1" smtClean="0">
                        <a:latin typeface="Cambria Math" panose="02040503050406030204" pitchFamily="18" charset="0"/>
                      </a:rPr>
                      <m:t> ?</m:t>
                    </m:r>
                  </m:oMath>
                </a14:m>
                <a:endParaRPr lang="it-IT" sz="2400" dirty="0"/>
              </a:p>
            </p:txBody>
          </p:sp>
        </mc:Choice>
        <mc:Fallback xmlns="">
          <p:sp>
            <p:nvSpPr>
              <p:cNvPr id="15" name="CasellaDiTesto 14">
                <a:extLst>
                  <a:ext uri="{FF2B5EF4-FFF2-40B4-BE49-F238E27FC236}">
                    <a16:creationId xmlns:a16="http://schemas.microsoft.com/office/drawing/2014/main" id="{AB62103F-7995-F414-C0DA-7FFD1EB859FE}"/>
                  </a:ext>
                </a:extLst>
              </p:cNvPr>
              <p:cNvSpPr txBox="1">
                <a:spLocks noRot="1" noChangeAspect="1" noMove="1" noResize="1" noEditPoints="1" noAdjustHandles="1" noChangeArrowheads="1" noChangeShapeType="1" noTextEdit="1"/>
              </p:cNvSpPr>
              <p:nvPr/>
            </p:nvSpPr>
            <p:spPr>
              <a:xfrm>
                <a:off x="4340840" y="4666862"/>
                <a:ext cx="1907204" cy="490199"/>
              </a:xfrm>
              <a:prstGeom prst="rect">
                <a:avLst/>
              </a:prstGeom>
              <a:blipFill>
                <a:blip r:embed="rId6"/>
                <a:stretch>
                  <a:fillRect l="-4153" t="-5000" r="-2556" b="-18750"/>
                </a:stretch>
              </a:blipFill>
            </p:spPr>
            <p:txBody>
              <a:bodyPr/>
              <a:lstStyle/>
              <a:p>
                <a:r>
                  <a:rPr lang="it-IT">
                    <a:noFill/>
                  </a:rPr>
                  <a:t> </a:t>
                </a:r>
              </a:p>
            </p:txBody>
          </p:sp>
        </mc:Fallback>
      </mc:AlternateContent>
      <p:pic>
        <p:nvPicPr>
          <p:cNvPr id="17" name="Immagine 16" descr="Immagine che contiene pialla/aereo, aeromobile, aeroplano, aria&#10;&#10;Descrizione generata automaticamente">
            <a:extLst>
              <a:ext uri="{FF2B5EF4-FFF2-40B4-BE49-F238E27FC236}">
                <a16:creationId xmlns:a16="http://schemas.microsoft.com/office/drawing/2014/main" id="{7F385C0A-E78C-C426-E07A-A9533C13E559}"/>
              </a:ext>
            </a:extLst>
          </p:cNvPr>
          <p:cNvPicPr>
            <a:picLocks noChangeAspect="1"/>
          </p:cNvPicPr>
          <p:nvPr/>
        </p:nvPicPr>
        <p:blipFill rotWithShape="1">
          <a:blip r:embed="rId7">
            <a:extLst>
              <a:ext uri="{28A0092B-C50C-407E-A947-70E740481C1C}">
                <a14:useLocalDpi xmlns:a14="http://schemas.microsoft.com/office/drawing/2010/main" val="0"/>
              </a:ext>
            </a:extLst>
          </a:blip>
          <a:srcRect l="6509" t="17949" r="4000" b="21727"/>
          <a:stretch/>
        </p:blipFill>
        <p:spPr>
          <a:xfrm>
            <a:off x="8382749" y="4538130"/>
            <a:ext cx="3421080" cy="1610327"/>
          </a:xfrm>
          <a:prstGeom prst="rect">
            <a:avLst/>
          </a:prstGeom>
        </p:spPr>
      </p:pic>
      <p:pic>
        <p:nvPicPr>
          <p:cNvPr id="4" name="Immagine 3" descr="Immagine che contiene diagramma&#10;&#10;Descrizione generata automaticamente">
            <a:extLst>
              <a:ext uri="{FF2B5EF4-FFF2-40B4-BE49-F238E27FC236}">
                <a16:creationId xmlns:a16="http://schemas.microsoft.com/office/drawing/2014/main" id="{64F240CF-6DB7-2587-2CF8-E17C8AFCC2CF}"/>
              </a:ext>
            </a:extLst>
          </p:cNvPr>
          <p:cNvPicPr>
            <a:picLocks noChangeAspect="1"/>
          </p:cNvPicPr>
          <p:nvPr/>
        </p:nvPicPr>
        <p:blipFill rotWithShape="1">
          <a:blip r:embed="rId8">
            <a:extLst>
              <a:ext uri="{28A0092B-C50C-407E-A947-70E740481C1C}">
                <a14:useLocalDpi xmlns:a14="http://schemas.microsoft.com/office/drawing/2010/main" val="0"/>
              </a:ext>
            </a:extLst>
          </a:blip>
          <a:srcRect l="1427" t="1248"/>
          <a:stretch/>
        </p:blipFill>
        <p:spPr>
          <a:xfrm>
            <a:off x="8039515" y="1241800"/>
            <a:ext cx="3915975" cy="2451938"/>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E72F976C-8E34-611C-E2AB-F65DAE1446F3}"/>
                  </a:ext>
                </a:extLst>
              </p:cNvPr>
              <p:cNvSpPr txBox="1"/>
              <p:nvPr/>
            </p:nvSpPr>
            <p:spPr>
              <a:xfrm>
                <a:off x="4340840" y="1920129"/>
                <a:ext cx="3510320" cy="3978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i="1">
                              <a:latin typeface="Cambria Math" panose="02040503050406030204" pitchFamily="18" charset="0"/>
                            </a:rPr>
                            <m:t>𝑡𝑜𝑡𝑎𝑙</m:t>
                          </m:r>
                        </m:sub>
                      </m:sSub>
                      <m:r>
                        <a:rPr lang="it-IT" sz="2400" b="0" i="1" smtClean="0">
                          <a:latin typeface="Cambria Math" panose="02040503050406030204" pitchFamily="18" charset="0"/>
                        </a:rPr>
                        <m:t>=</m:t>
                      </m:r>
                      <m:sSub>
                        <m:sSubPr>
                          <m:ctrlPr>
                            <a:rPr lang="it-IT" sz="2400" b="0" i="1" smtClean="0">
                              <a:solidFill>
                                <a:schemeClr val="accent2"/>
                              </a:solidFill>
                              <a:latin typeface="Cambria Math" panose="02040503050406030204" pitchFamily="18" charset="0"/>
                            </a:rPr>
                          </m:ctrlPr>
                        </m:sSubPr>
                        <m:e>
                          <m:r>
                            <a:rPr lang="it-IT" sz="2400" b="0" i="1" smtClean="0">
                              <a:solidFill>
                                <a:schemeClr val="accent2"/>
                              </a:solidFill>
                              <a:latin typeface="Cambria Math" panose="02040503050406030204" pitchFamily="18" charset="0"/>
                            </a:rPr>
                            <m:t>𝑇</m:t>
                          </m:r>
                        </m:e>
                        <m:sub>
                          <m:r>
                            <a:rPr lang="it-IT" sz="2400" b="0" i="1" smtClean="0">
                              <a:solidFill>
                                <a:schemeClr val="accent2"/>
                              </a:solidFill>
                              <a:latin typeface="Cambria Math" panose="02040503050406030204" pitchFamily="18" charset="0"/>
                            </a:rPr>
                            <m:t>𝑐𝑜𝑟𝑒</m:t>
                          </m:r>
                        </m:sub>
                      </m:sSub>
                      <m:r>
                        <a:rPr lang="it-IT" sz="2400" b="0" i="1" smtClean="0">
                          <a:latin typeface="Cambria Math" panose="02040503050406030204" pitchFamily="18" charset="0"/>
                        </a:rPr>
                        <m:t>+</m:t>
                      </m:r>
                      <m:sSub>
                        <m:sSubPr>
                          <m:ctrlPr>
                            <a:rPr lang="it-IT" sz="2400" b="0" i="1" smtClean="0">
                              <a:solidFill>
                                <a:schemeClr val="accent1"/>
                              </a:solidFill>
                              <a:latin typeface="Cambria Math" panose="02040503050406030204" pitchFamily="18" charset="0"/>
                            </a:rPr>
                          </m:ctrlPr>
                        </m:sSubPr>
                        <m:e>
                          <m:r>
                            <a:rPr lang="it-IT" sz="2400" b="0" i="1" smtClean="0">
                              <a:solidFill>
                                <a:schemeClr val="accent1"/>
                              </a:solidFill>
                              <a:latin typeface="Cambria Math" panose="02040503050406030204" pitchFamily="18" charset="0"/>
                            </a:rPr>
                            <m:t>𝑇</m:t>
                          </m:r>
                        </m:e>
                        <m:sub>
                          <m:r>
                            <a:rPr lang="it-IT" sz="2400" b="0" i="1" smtClean="0">
                              <a:solidFill>
                                <a:schemeClr val="accent1"/>
                              </a:solidFill>
                              <a:latin typeface="Cambria Math" panose="02040503050406030204" pitchFamily="18" charset="0"/>
                            </a:rPr>
                            <m:t>𝑝𝑟𝑜𝑝𝑒𝑙𝑙𝑒𝑟</m:t>
                          </m:r>
                        </m:sub>
                      </m:sSub>
                      <m:r>
                        <a:rPr lang="it-IT" sz="2400" b="0" i="1" smtClean="0">
                          <a:latin typeface="Cambria Math" panose="02040503050406030204" pitchFamily="18" charset="0"/>
                        </a:rPr>
                        <m:t> </m:t>
                      </m:r>
                    </m:oMath>
                  </m:oMathPara>
                </a14:m>
                <a:endParaRPr lang="it-IT" sz="2400" dirty="0"/>
              </a:p>
            </p:txBody>
          </p:sp>
        </mc:Choice>
        <mc:Fallback xmlns="">
          <p:sp>
            <p:nvSpPr>
              <p:cNvPr id="11" name="CasellaDiTesto 10">
                <a:extLst>
                  <a:ext uri="{FF2B5EF4-FFF2-40B4-BE49-F238E27FC236}">
                    <a16:creationId xmlns:a16="http://schemas.microsoft.com/office/drawing/2014/main" id="{E72F976C-8E34-611C-E2AB-F65DAE1446F3}"/>
                  </a:ext>
                </a:extLst>
              </p:cNvPr>
              <p:cNvSpPr txBox="1">
                <a:spLocks noRot="1" noChangeAspect="1" noMove="1" noResize="1" noEditPoints="1" noAdjustHandles="1" noChangeArrowheads="1" noChangeShapeType="1" noTextEdit="1"/>
              </p:cNvSpPr>
              <p:nvPr/>
            </p:nvSpPr>
            <p:spPr>
              <a:xfrm>
                <a:off x="4340840" y="1920129"/>
                <a:ext cx="3510320" cy="397866"/>
              </a:xfrm>
              <a:prstGeom prst="rect">
                <a:avLst/>
              </a:prstGeom>
              <a:blipFill>
                <a:blip r:embed="rId9"/>
                <a:stretch>
                  <a:fillRect l="-1215" b="-2461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085BCEC0-A58D-08E9-E142-3CAB8C92C07C}"/>
                  </a:ext>
                </a:extLst>
              </p:cNvPr>
              <p:cNvSpPr txBox="1"/>
              <p:nvPr/>
            </p:nvSpPr>
            <p:spPr>
              <a:xfrm>
                <a:off x="4465630" y="2931385"/>
                <a:ext cx="1354665"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2000" i="1" smtClean="0">
                          <a:solidFill>
                            <a:schemeClr val="accent2"/>
                          </a:solidFill>
                          <a:latin typeface="Cambria Math" panose="02040503050406030204" pitchFamily="18" charset="0"/>
                          <a:ea typeface="Cambria Math" panose="02040503050406030204" pitchFamily="18" charset="0"/>
                        </a:rPr>
                        <m:t>≅</m:t>
                      </m:r>
                      <m:r>
                        <a:rPr lang="it-IT" sz="2000" b="0" i="1" smtClean="0">
                          <a:solidFill>
                            <a:schemeClr val="accent2"/>
                          </a:solidFill>
                          <a:latin typeface="Cambria Math" panose="02040503050406030204" pitchFamily="18" charset="0"/>
                          <a:ea typeface="Cambria Math" panose="02040503050406030204" pitchFamily="18" charset="0"/>
                        </a:rPr>
                        <m:t>10% </m:t>
                      </m:r>
                      <m:sSub>
                        <m:sSubPr>
                          <m:ctrlPr>
                            <a:rPr lang="it-IT" sz="2000" b="0" i="1" smtClean="0">
                              <a:solidFill>
                                <a:schemeClr val="accent2"/>
                              </a:solidFill>
                              <a:latin typeface="Cambria Math" panose="02040503050406030204" pitchFamily="18" charset="0"/>
                              <a:ea typeface="Cambria Math" panose="02040503050406030204" pitchFamily="18" charset="0"/>
                            </a:rPr>
                          </m:ctrlPr>
                        </m:sSubPr>
                        <m:e>
                          <m:r>
                            <a:rPr lang="it-IT" sz="2000" b="0" i="1" smtClean="0">
                              <a:solidFill>
                                <a:schemeClr val="accent2"/>
                              </a:solidFill>
                              <a:latin typeface="Cambria Math" panose="02040503050406030204" pitchFamily="18" charset="0"/>
                              <a:ea typeface="Cambria Math" panose="02040503050406030204" pitchFamily="18" charset="0"/>
                            </a:rPr>
                            <m:t>𝑇</m:t>
                          </m:r>
                        </m:e>
                        <m:sub>
                          <m:r>
                            <a:rPr lang="it-IT" sz="2000" b="0" i="1" smtClean="0">
                              <a:solidFill>
                                <a:schemeClr val="accent2"/>
                              </a:solidFill>
                              <a:latin typeface="Cambria Math" panose="02040503050406030204" pitchFamily="18" charset="0"/>
                              <a:ea typeface="Cambria Math" panose="02040503050406030204" pitchFamily="18" charset="0"/>
                            </a:rPr>
                            <m:t>𝑡𝑜𝑡𝑎𝑙</m:t>
                          </m:r>
                        </m:sub>
                      </m:sSub>
                    </m:oMath>
                  </m:oMathPara>
                </a14:m>
                <a:endParaRPr lang="it-IT" sz="2000" dirty="0">
                  <a:solidFill>
                    <a:schemeClr val="accent2"/>
                  </a:solidFill>
                </a:endParaRPr>
              </a:p>
            </p:txBody>
          </p:sp>
        </mc:Choice>
        <mc:Fallback xmlns="">
          <p:sp>
            <p:nvSpPr>
              <p:cNvPr id="12" name="CasellaDiTesto 11">
                <a:extLst>
                  <a:ext uri="{FF2B5EF4-FFF2-40B4-BE49-F238E27FC236}">
                    <a16:creationId xmlns:a16="http://schemas.microsoft.com/office/drawing/2014/main" id="{085BCEC0-A58D-08E9-E142-3CAB8C92C07C}"/>
                  </a:ext>
                </a:extLst>
              </p:cNvPr>
              <p:cNvSpPr txBox="1">
                <a:spLocks noRot="1" noChangeAspect="1" noMove="1" noResize="1" noEditPoints="1" noAdjustHandles="1" noChangeArrowheads="1" noChangeShapeType="1" noTextEdit="1"/>
              </p:cNvSpPr>
              <p:nvPr/>
            </p:nvSpPr>
            <p:spPr>
              <a:xfrm>
                <a:off x="4465630" y="2931385"/>
                <a:ext cx="1354665" cy="307777"/>
              </a:xfrm>
              <a:prstGeom prst="rect">
                <a:avLst/>
              </a:prstGeom>
              <a:blipFill>
                <a:blip r:embed="rId10"/>
                <a:stretch>
                  <a:fillRect l="-5856" r="-9009" b="-20000"/>
                </a:stretch>
              </a:blipFill>
            </p:spPr>
            <p:txBody>
              <a:bodyPr/>
              <a:lstStyle/>
              <a:p>
                <a:r>
                  <a:rPr lang="it-IT">
                    <a:noFill/>
                  </a:rPr>
                  <a:t> </a:t>
                </a:r>
              </a:p>
            </p:txBody>
          </p:sp>
        </mc:Fallback>
      </mc:AlternateContent>
      <p:cxnSp>
        <p:nvCxnSpPr>
          <p:cNvPr id="14" name="Connettore 2 13">
            <a:extLst>
              <a:ext uri="{FF2B5EF4-FFF2-40B4-BE49-F238E27FC236}">
                <a16:creationId xmlns:a16="http://schemas.microsoft.com/office/drawing/2014/main" id="{93E8273C-75A9-7EF1-A239-FDDD90CFB642}"/>
              </a:ext>
            </a:extLst>
          </p:cNvPr>
          <p:cNvCxnSpPr>
            <a:cxnSpLocks/>
            <a:endCxn id="12" idx="0"/>
          </p:cNvCxnSpPr>
          <p:nvPr/>
        </p:nvCxnSpPr>
        <p:spPr>
          <a:xfrm flipH="1">
            <a:off x="5142963" y="2415559"/>
            <a:ext cx="503457" cy="515826"/>
          </a:xfrm>
          <a:prstGeom prst="straightConnector1">
            <a:avLst/>
          </a:prstGeom>
          <a:ln>
            <a:solidFill>
              <a:schemeClr val="accent2"/>
            </a:solidFill>
            <a:tailEnd type="triangle"/>
          </a:ln>
        </p:spPr>
        <p:style>
          <a:lnRef idx="3">
            <a:schemeClr val="accent4"/>
          </a:lnRef>
          <a:fillRef idx="0">
            <a:schemeClr val="accent4"/>
          </a:fillRef>
          <a:effectRef idx="2">
            <a:schemeClr val="accent4"/>
          </a:effectRef>
          <a:fontRef idx="minor">
            <a:schemeClr val="tx1"/>
          </a:fontRef>
        </p:style>
      </p:cxnSp>
      <p:cxnSp>
        <p:nvCxnSpPr>
          <p:cNvPr id="18" name="Connettore 2 17">
            <a:extLst>
              <a:ext uri="{FF2B5EF4-FFF2-40B4-BE49-F238E27FC236}">
                <a16:creationId xmlns:a16="http://schemas.microsoft.com/office/drawing/2014/main" id="{874A991F-2151-31F8-B408-72A3BDC1D6C6}"/>
              </a:ext>
            </a:extLst>
          </p:cNvPr>
          <p:cNvCxnSpPr>
            <a:cxnSpLocks/>
            <a:endCxn id="19" idx="0"/>
          </p:cNvCxnSpPr>
          <p:nvPr/>
        </p:nvCxnSpPr>
        <p:spPr>
          <a:xfrm>
            <a:off x="7057741" y="2415559"/>
            <a:ext cx="329737" cy="47460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9" name="CasellaDiTesto 18">
            <a:extLst>
              <a:ext uri="{FF2B5EF4-FFF2-40B4-BE49-F238E27FC236}">
                <a16:creationId xmlns:a16="http://schemas.microsoft.com/office/drawing/2014/main" id="{905B0DE4-7B5F-6BCA-FF68-198356894148}"/>
              </a:ext>
            </a:extLst>
          </p:cNvPr>
          <p:cNvSpPr txBox="1"/>
          <p:nvPr/>
        </p:nvSpPr>
        <p:spPr>
          <a:xfrm>
            <a:off x="6822479" y="2890163"/>
            <a:ext cx="1129997" cy="400110"/>
          </a:xfrm>
          <a:prstGeom prst="rect">
            <a:avLst/>
          </a:prstGeom>
          <a:noFill/>
        </p:spPr>
        <p:txBody>
          <a:bodyPr wrap="square" rtlCol="0">
            <a:spAutoFit/>
          </a:bodyPr>
          <a:lstStyle/>
          <a:p>
            <a:r>
              <a:rPr lang="it-IT" sz="2000" dirty="0" err="1">
                <a:solidFill>
                  <a:schemeClr val="accent1"/>
                </a:solidFill>
              </a:rPr>
              <a:t>Majority</a:t>
            </a:r>
            <a:endParaRPr lang="it-IT" sz="2000" dirty="0">
              <a:solidFill>
                <a:schemeClr val="accent1"/>
              </a:solidFill>
            </a:endParaRPr>
          </a:p>
        </p:txBody>
      </p:sp>
    </p:spTree>
    <p:extLst>
      <p:ext uri="{BB962C8B-B14F-4D97-AF65-F5344CB8AC3E}">
        <p14:creationId xmlns:p14="http://schemas.microsoft.com/office/powerpoint/2010/main" val="3708037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5" name="Shape 153"/>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ea typeface="STXinwei" panose="020B0503020204020204" pitchFamily="2" charset="-122"/>
                <a:cs typeface="Times New Roman" charset="0"/>
              </a:rPr>
              <a:t>Implementation of the Actuator Disk model in</a:t>
            </a:r>
            <a:br>
              <a:rPr lang="en-US" sz="1600" b="1" dirty="0">
                <a:solidFill>
                  <a:schemeClr val="bg1"/>
                </a:solidFill>
                <a:ea typeface="STXinwei" panose="020B0503020204020204" pitchFamily="2" charset="-122"/>
                <a:cs typeface="Times New Roman" charset="0"/>
              </a:rPr>
            </a:br>
            <a:r>
              <a:rPr lang="en-US" sz="1600" b="1" dirty="0" err="1">
                <a:solidFill>
                  <a:schemeClr val="bg1"/>
                </a:solidFill>
                <a:ea typeface="STXinwei" panose="020B0503020204020204" pitchFamily="2" charset="-122"/>
                <a:cs typeface="Times New Roman" charset="0"/>
              </a:rPr>
              <a:t>CEASIOMpy</a:t>
            </a:r>
            <a:r>
              <a:rPr lang="en-US" sz="1600" b="1" dirty="0">
                <a:solidFill>
                  <a:schemeClr val="bg1"/>
                </a:solidFill>
                <a:ea typeface="STXinwei" panose="020B0503020204020204" pitchFamily="2" charset="-122"/>
                <a:cs typeface="Times New Roman" charset="0"/>
              </a:rPr>
              <a:t> for the simulation of propeller aircraft</a:t>
            </a:r>
            <a:endParaRPr lang="en-US" sz="1600" dirty="0">
              <a:solidFill>
                <a:schemeClr val="bg1"/>
              </a:solidFill>
              <a:ea typeface="STXinwei" panose="020B0503020204020204" pitchFamily="2" charset="-122"/>
              <a:cs typeface="Cali"/>
            </a:endParaRPr>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8</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3" name="Segnaposto contenuto 1">
            <a:extLst>
              <a:ext uri="{FF2B5EF4-FFF2-40B4-BE49-F238E27FC236}">
                <a16:creationId xmlns:a16="http://schemas.microsoft.com/office/drawing/2014/main" id="{6D688CDE-8E5A-66CE-B09E-C65821EB0326}"/>
              </a:ext>
            </a:extLst>
          </p:cNvPr>
          <p:cNvSpPr txBox="1">
            <a:spLocks/>
          </p:cNvSpPr>
          <p:nvPr/>
        </p:nvSpPr>
        <p:spPr>
          <a:xfrm>
            <a:off x="381848" y="1384293"/>
            <a:ext cx="4169832" cy="455459"/>
          </a:xfrm>
          <a:prstGeom prst="rect">
            <a:avLst/>
          </a:prstGeom>
          <a:ln w="28575" cap="flat" cmpd="sng" algn="ctr">
            <a:solidFill>
              <a:srgbClr val="203864"/>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it-IT" dirty="0"/>
              <a:t>Propeller </a:t>
            </a:r>
            <a:r>
              <a:rPr lang="it-IT" dirty="0" err="1"/>
              <a:t>thrust</a:t>
            </a:r>
            <a:r>
              <a:rPr lang="it-IT" dirty="0"/>
              <a:t> </a:t>
            </a:r>
            <a:r>
              <a:rPr lang="it-IT" dirty="0" err="1"/>
              <a:t>calculation</a:t>
            </a:r>
            <a:endParaRPr lang="it-IT" dirty="0"/>
          </a:p>
        </p:txBody>
      </p:sp>
      <p:pic>
        <p:nvPicPr>
          <p:cNvPr id="9" name="Immagine 8" descr="Immagine che contiene diagramma&#10;&#10;Descrizione generata automaticamente">
            <a:extLst>
              <a:ext uri="{FF2B5EF4-FFF2-40B4-BE49-F238E27FC236}">
                <a16:creationId xmlns:a16="http://schemas.microsoft.com/office/drawing/2014/main" id="{F32385DB-863D-BE79-F3A5-72C79C8D6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912" y="1398423"/>
            <a:ext cx="3348818" cy="1628583"/>
          </a:xfrm>
          <a:prstGeom prst="rect">
            <a:avLst/>
          </a:prstGeom>
        </p:spPr>
      </p:pic>
      <p:pic>
        <p:nvPicPr>
          <p:cNvPr id="11" name="Immagine 10" descr="Immagine che contiene diagramma&#10;&#10;Descrizione generata automaticamente">
            <a:extLst>
              <a:ext uri="{FF2B5EF4-FFF2-40B4-BE49-F238E27FC236}">
                <a16:creationId xmlns:a16="http://schemas.microsoft.com/office/drawing/2014/main" id="{4B0F177C-618B-95F5-C2B8-28821E5BE3DA}"/>
              </a:ext>
            </a:extLst>
          </p:cNvPr>
          <p:cNvPicPr>
            <a:picLocks noChangeAspect="1"/>
          </p:cNvPicPr>
          <p:nvPr/>
        </p:nvPicPr>
        <p:blipFill rotWithShape="1">
          <a:blip r:embed="rId5">
            <a:extLst>
              <a:ext uri="{28A0092B-C50C-407E-A947-70E740481C1C}">
                <a14:useLocalDpi xmlns:a14="http://schemas.microsoft.com/office/drawing/2010/main" val="0"/>
              </a:ext>
            </a:extLst>
          </a:blip>
          <a:srcRect l="4167" t="4520" r="9955" b="14651"/>
          <a:stretch/>
        </p:blipFill>
        <p:spPr>
          <a:xfrm>
            <a:off x="8695189" y="1391355"/>
            <a:ext cx="3310232" cy="1628583"/>
          </a:xfrm>
          <a:prstGeom prst="rect">
            <a:avLst/>
          </a:prstGeom>
        </p:spPr>
      </p:pic>
      <p:sp>
        <p:nvSpPr>
          <p:cNvPr id="2" name="CasellaDiTesto 1">
            <a:extLst>
              <a:ext uri="{FF2B5EF4-FFF2-40B4-BE49-F238E27FC236}">
                <a16:creationId xmlns:a16="http://schemas.microsoft.com/office/drawing/2014/main" id="{9BA16FAC-7775-666B-15D0-F30AC8530DE0}"/>
              </a:ext>
            </a:extLst>
          </p:cNvPr>
          <p:cNvSpPr txBox="1"/>
          <p:nvPr/>
        </p:nvSpPr>
        <p:spPr>
          <a:xfrm>
            <a:off x="398954" y="2598048"/>
            <a:ext cx="3162597" cy="461665"/>
          </a:xfrm>
          <a:prstGeom prst="rect">
            <a:avLst/>
          </a:prstGeom>
          <a:noFill/>
        </p:spPr>
        <p:txBody>
          <a:bodyPr wrap="none" rtlCol="0">
            <a:spAutoFit/>
          </a:bodyPr>
          <a:lstStyle/>
          <a:p>
            <a:pPr marL="285750" indent="-285750">
              <a:buFont typeface="Arial" panose="020B0604020202020204" pitchFamily="34" charset="0"/>
              <a:buChar char="•"/>
            </a:pPr>
            <a:r>
              <a:rPr lang="it-IT" sz="2400" dirty="0"/>
              <a:t>Blade </a:t>
            </a:r>
            <a:r>
              <a:rPr lang="it-IT" sz="2400" dirty="0" err="1"/>
              <a:t>element</a:t>
            </a:r>
            <a:r>
              <a:rPr lang="it-IT" sz="2400" dirty="0"/>
              <a:t> theory</a:t>
            </a:r>
          </a:p>
        </p:txBody>
      </p:sp>
      <p:sp>
        <p:nvSpPr>
          <p:cNvPr id="4" name="CasellaDiTesto 3">
            <a:extLst>
              <a:ext uri="{FF2B5EF4-FFF2-40B4-BE49-F238E27FC236}">
                <a16:creationId xmlns:a16="http://schemas.microsoft.com/office/drawing/2014/main" id="{314FC889-041D-D8DA-5862-8FB7671E0987}"/>
              </a:ext>
            </a:extLst>
          </p:cNvPr>
          <p:cNvSpPr txBox="1"/>
          <p:nvPr/>
        </p:nvSpPr>
        <p:spPr>
          <a:xfrm>
            <a:off x="398954" y="3010106"/>
            <a:ext cx="3095271" cy="461665"/>
          </a:xfrm>
          <a:prstGeom prst="rect">
            <a:avLst/>
          </a:prstGeom>
          <a:noFill/>
        </p:spPr>
        <p:txBody>
          <a:bodyPr wrap="none" rtlCol="0">
            <a:spAutoFit/>
          </a:bodyPr>
          <a:lstStyle/>
          <a:p>
            <a:pPr marL="285750" indent="-285750">
              <a:buFont typeface="Arial" panose="020B0604020202020204" pitchFamily="34" charset="0"/>
              <a:buChar char="•"/>
            </a:pPr>
            <a:r>
              <a:rPr lang="it-IT" sz="2400" dirty="0" err="1"/>
              <a:t>Actuator</a:t>
            </a:r>
            <a:r>
              <a:rPr lang="it-IT" sz="2400" dirty="0"/>
              <a:t> disk theory</a:t>
            </a:r>
          </a:p>
        </p:txBody>
      </p:sp>
      <p:sp>
        <p:nvSpPr>
          <p:cNvPr id="12" name="Segnaposto contenuto 3">
            <a:extLst>
              <a:ext uri="{FF2B5EF4-FFF2-40B4-BE49-F238E27FC236}">
                <a16:creationId xmlns:a16="http://schemas.microsoft.com/office/drawing/2014/main" id="{AF1BAB6E-93AA-6CBA-7E4A-7039A0F0586C}"/>
              </a:ext>
            </a:extLst>
          </p:cNvPr>
          <p:cNvSpPr txBox="1">
            <a:spLocks/>
          </p:cNvSpPr>
          <p:nvPr/>
        </p:nvSpPr>
        <p:spPr>
          <a:xfrm>
            <a:off x="381848" y="2069658"/>
            <a:ext cx="3773591" cy="492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600" dirty="0" err="1"/>
              <a:t>Main</a:t>
            </a:r>
            <a:r>
              <a:rPr lang="it-IT" sz="2600" dirty="0"/>
              <a:t> theories:</a:t>
            </a:r>
          </a:p>
        </p:txBody>
      </p:sp>
      <p:pic>
        <p:nvPicPr>
          <p:cNvPr id="5" name="Immagine 4" descr="Immagine che contiene pialla/aereo, aeromobile, aeroplano, aria&#10;&#10;Descrizione generata automaticamente">
            <a:extLst>
              <a:ext uri="{FF2B5EF4-FFF2-40B4-BE49-F238E27FC236}">
                <a16:creationId xmlns:a16="http://schemas.microsoft.com/office/drawing/2014/main" id="{A62C5833-1F00-5FE0-95EB-E97353247D26}"/>
              </a:ext>
            </a:extLst>
          </p:cNvPr>
          <p:cNvPicPr>
            <a:picLocks noChangeAspect="1"/>
          </p:cNvPicPr>
          <p:nvPr/>
        </p:nvPicPr>
        <p:blipFill rotWithShape="1">
          <a:blip r:embed="rId6">
            <a:extLst>
              <a:ext uri="{28A0092B-C50C-407E-A947-70E740481C1C}">
                <a14:useLocalDpi xmlns:a14="http://schemas.microsoft.com/office/drawing/2010/main" val="0"/>
              </a:ext>
            </a:extLst>
          </a:blip>
          <a:srcRect l="6509" t="17949" r="4000" b="21727"/>
          <a:stretch/>
        </p:blipFill>
        <p:spPr>
          <a:xfrm>
            <a:off x="381848" y="3740673"/>
            <a:ext cx="4510534" cy="2123141"/>
          </a:xfrm>
          <a:prstGeom prst="rect">
            <a:avLst/>
          </a:prstGeom>
        </p:spPr>
      </p:pic>
      <p:pic>
        <p:nvPicPr>
          <p:cNvPr id="7" name="Immagine 6" descr="Immagine che contiene pialla/aereo, aeromobile, aeroplano, aria&#10;&#10;Descrizione generata automaticamente">
            <a:extLst>
              <a:ext uri="{FF2B5EF4-FFF2-40B4-BE49-F238E27FC236}">
                <a16:creationId xmlns:a16="http://schemas.microsoft.com/office/drawing/2014/main" id="{FAD4AEE6-6A5C-8F84-4E93-4AA41D1E13D7}"/>
              </a:ext>
            </a:extLst>
          </p:cNvPr>
          <p:cNvPicPr>
            <a:picLocks noChangeAspect="1"/>
          </p:cNvPicPr>
          <p:nvPr/>
        </p:nvPicPr>
        <p:blipFill rotWithShape="1">
          <a:blip r:embed="rId6">
            <a:extLst>
              <a:ext uri="{28A0092B-C50C-407E-A947-70E740481C1C}">
                <a14:useLocalDpi xmlns:a14="http://schemas.microsoft.com/office/drawing/2010/main" val="0"/>
              </a:ext>
            </a:extLst>
          </a:blip>
          <a:srcRect l="74506" t="45174" r="3580" b="21390"/>
          <a:stretch/>
        </p:blipFill>
        <p:spPr>
          <a:xfrm>
            <a:off x="3805917" y="3926884"/>
            <a:ext cx="2172929" cy="2255718"/>
          </a:xfrm>
          <a:prstGeom prst="ellipse">
            <a:avLst/>
          </a:prstGeom>
          <a:ln w="28575" cap="rnd">
            <a:solidFill>
              <a:schemeClr val="tx1"/>
            </a:solidFill>
            <a:prstDash val="solid"/>
          </a:ln>
          <a:effectLst>
            <a:outerShdw blurRad="127000" algn="bl" rotWithShape="0">
              <a:srgbClr val="000000"/>
            </a:outerShdw>
          </a:effectLst>
        </p:spPr>
      </p:pic>
      <p:cxnSp>
        <p:nvCxnSpPr>
          <p:cNvPr id="17" name="Connettore curvo 16">
            <a:extLst>
              <a:ext uri="{FF2B5EF4-FFF2-40B4-BE49-F238E27FC236}">
                <a16:creationId xmlns:a16="http://schemas.microsoft.com/office/drawing/2014/main" id="{0D6145E9-995C-18F2-EF78-2863B736977B}"/>
              </a:ext>
            </a:extLst>
          </p:cNvPr>
          <p:cNvCxnSpPr>
            <a:cxnSpLocks/>
            <a:stCxn id="9" idx="3"/>
            <a:endCxn id="11" idx="1"/>
          </p:cNvCxnSpPr>
          <p:nvPr/>
        </p:nvCxnSpPr>
        <p:spPr>
          <a:xfrm flipV="1">
            <a:off x="8040730" y="2205647"/>
            <a:ext cx="654459" cy="70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Connettore curvo 20">
            <a:extLst>
              <a:ext uri="{FF2B5EF4-FFF2-40B4-BE49-F238E27FC236}">
                <a16:creationId xmlns:a16="http://schemas.microsoft.com/office/drawing/2014/main" id="{B9C8E3B9-C22F-370C-5A66-2EF320DE4DFF}"/>
              </a:ext>
            </a:extLst>
          </p:cNvPr>
          <p:cNvCxnSpPr>
            <a:cxnSpLocks/>
            <a:stCxn id="7" idx="0"/>
            <a:endCxn id="9" idx="2"/>
          </p:cNvCxnSpPr>
          <p:nvPr/>
        </p:nvCxnSpPr>
        <p:spPr>
          <a:xfrm rot="5400000" flipH="1" flipV="1">
            <a:off x="5179412" y="2739976"/>
            <a:ext cx="899878" cy="1473939"/>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24" name="Connettore curvo 23">
            <a:extLst>
              <a:ext uri="{FF2B5EF4-FFF2-40B4-BE49-F238E27FC236}">
                <a16:creationId xmlns:a16="http://schemas.microsoft.com/office/drawing/2014/main" id="{2EFC83B9-442C-3B0C-9A39-9F67CF4BE435}"/>
              </a:ext>
            </a:extLst>
          </p:cNvPr>
          <p:cNvCxnSpPr>
            <a:cxnSpLocks/>
            <a:stCxn id="7" idx="6"/>
            <a:endCxn id="27" idx="1"/>
          </p:cNvCxnSpPr>
          <p:nvPr/>
        </p:nvCxnSpPr>
        <p:spPr>
          <a:xfrm flipV="1">
            <a:off x="5978846" y="4915702"/>
            <a:ext cx="649184" cy="1390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7" name="Immagine 26" descr="Immagine che contiene aeromobile&#10;&#10;Descrizione generata automaticamente">
            <a:extLst>
              <a:ext uri="{FF2B5EF4-FFF2-40B4-BE49-F238E27FC236}">
                <a16:creationId xmlns:a16="http://schemas.microsoft.com/office/drawing/2014/main" id="{764D3983-706B-1582-9A4B-4356C6859B40}"/>
              </a:ext>
            </a:extLst>
          </p:cNvPr>
          <p:cNvPicPr>
            <a:picLocks noChangeAspect="1"/>
          </p:cNvPicPr>
          <p:nvPr/>
        </p:nvPicPr>
        <p:blipFill rotWithShape="1">
          <a:blip r:embed="rId7">
            <a:extLst>
              <a:ext uri="{28A0092B-C50C-407E-A947-70E740481C1C}">
                <a14:useLocalDpi xmlns:a14="http://schemas.microsoft.com/office/drawing/2010/main" val="0"/>
              </a:ext>
            </a:extLst>
          </a:blip>
          <a:srcRect l="16367" r="7944" b="5659"/>
          <a:stretch/>
        </p:blipFill>
        <p:spPr>
          <a:xfrm>
            <a:off x="6628030" y="3723921"/>
            <a:ext cx="2172929" cy="2383561"/>
          </a:xfrm>
          <a:prstGeom prst="rect">
            <a:avLst/>
          </a:prstGeom>
        </p:spPr>
      </p:pic>
      <p:pic>
        <p:nvPicPr>
          <p:cNvPr id="29" name="Immagine 28" descr="Immagine che contiene compact disk&#10;&#10;Descrizione generata automaticamente">
            <a:extLst>
              <a:ext uri="{FF2B5EF4-FFF2-40B4-BE49-F238E27FC236}">
                <a16:creationId xmlns:a16="http://schemas.microsoft.com/office/drawing/2014/main" id="{601C325D-7000-ACD0-FA29-9E537C72B754}"/>
              </a:ext>
            </a:extLst>
          </p:cNvPr>
          <p:cNvPicPr>
            <a:picLocks noChangeAspect="1"/>
          </p:cNvPicPr>
          <p:nvPr/>
        </p:nvPicPr>
        <p:blipFill rotWithShape="1">
          <a:blip r:embed="rId8">
            <a:extLst>
              <a:ext uri="{28A0092B-C50C-407E-A947-70E740481C1C}">
                <a14:useLocalDpi xmlns:a14="http://schemas.microsoft.com/office/drawing/2010/main" val="0"/>
              </a:ext>
            </a:extLst>
          </a:blip>
          <a:srcRect l="9371" t="5235" r="6929" b="8061"/>
          <a:stretch/>
        </p:blipFill>
        <p:spPr>
          <a:xfrm>
            <a:off x="9648145" y="3768488"/>
            <a:ext cx="2247102" cy="2311611"/>
          </a:xfrm>
          <a:prstGeom prst="rect">
            <a:avLst/>
          </a:prstGeom>
        </p:spPr>
      </p:pic>
      <p:cxnSp>
        <p:nvCxnSpPr>
          <p:cNvPr id="31" name="Connettore curvo 30">
            <a:extLst>
              <a:ext uri="{FF2B5EF4-FFF2-40B4-BE49-F238E27FC236}">
                <a16:creationId xmlns:a16="http://schemas.microsoft.com/office/drawing/2014/main" id="{9A2EB51B-5CAB-3A33-5466-9665BF17F767}"/>
              </a:ext>
            </a:extLst>
          </p:cNvPr>
          <p:cNvCxnSpPr>
            <a:cxnSpLocks/>
            <a:stCxn id="27" idx="3"/>
            <a:endCxn id="29" idx="1"/>
          </p:cNvCxnSpPr>
          <p:nvPr/>
        </p:nvCxnSpPr>
        <p:spPr>
          <a:xfrm>
            <a:off x="8800959" y="4915702"/>
            <a:ext cx="847186" cy="85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81740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1"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50"/>
          <p:cNvSpPr/>
          <p:nvPr/>
        </p:nvSpPr>
        <p:spPr>
          <a:xfrm>
            <a:off x="6870" y="4895"/>
            <a:ext cx="12181144" cy="1029249"/>
          </a:xfrm>
          <a:prstGeom prst="flowChartDocument">
            <a:avLst/>
          </a:pr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4" name="Shape 151"/>
          <p:cNvSpPr/>
          <p:nvPr/>
        </p:nvSpPr>
        <p:spPr>
          <a:xfrm>
            <a:off x="0" y="-5126"/>
            <a:ext cx="12192000" cy="9567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586"/>
              <a:gd name="connsiteY0" fmla="*/ 0 h 21100"/>
              <a:gd name="connsiteX1" fmla="*/ 21425 w 21586"/>
              <a:gd name="connsiteY1" fmla="*/ 1425 h 21100"/>
              <a:gd name="connsiteX2" fmla="*/ 21586 w 21586"/>
              <a:gd name="connsiteY2" fmla="*/ 15099 h 21100"/>
              <a:gd name="connsiteX3" fmla="*/ 0 w 21586"/>
              <a:gd name="connsiteY3" fmla="*/ 20172 h 21100"/>
              <a:gd name="connsiteX4" fmla="*/ 0 w 21586"/>
              <a:gd name="connsiteY4" fmla="*/ 0 h 21100"/>
              <a:gd name="connsiteX0" fmla="*/ 0 w 21586"/>
              <a:gd name="connsiteY0" fmla="*/ 0 h 21100"/>
              <a:gd name="connsiteX1" fmla="*/ 21564 w 21586"/>
              <a:gd name="connsiteY1" fmla="*/ 814 h 21100"/>
              <a:gd name="connsiteX2" fmla="*/ 21586 w 21586"/>
              <a:gd name="connsiteY2" fmla="*/ 15099 h 21100"/>
              <a:gd name="connsiteX3" fmla="*/ 0 w 21586"/>
              <a:gd name="connsiteY3" fmla="*/ 20172 h 21100"/>
              <a:gd name="connsiteX4" fmla="*/ 0 w 21586"/>
              <a:gd name="connsiteY4" fmla="*/ 0 h 21100"/>
              <a:gd name="connsiteX0" fmla="*/ 0 w 21564"/>
              <a:gd name="connsiteY0" fmla="*/ 0 h 21100"/>
              <a:gd name="connsiteX1" fmla="*/ 21564 w 21564"/>
              <a:gd name="connsiteY1" fmla="*/ 814 h 21100"/>
              <a:gd name="connsiteX2" fmla="*/ 21559 w 21564"/>
              <a:gd name="connsiteY2" fmla="*/ 15099 h 21100"/>
              <a:gd name="connsiteX3" fmla="*/ 0 w 21564"/>
              <a:gd name="connsiteY3" fmla="*/ 20172 h 21100"/>
              <a:gd name="connsiteX4" fmla="*/ 0 w 21564"/>
              <a:gd name="connsiteY4" fmla="*/ 0 h 21100"/>
              <a:gd name="connsiteX0" fmla="*/ 0 w 21564"/>
              <a:gd name="connsiteY0" fmla="*/ 0 h 21103"/>
              <a:gd name="connsiteX1" fmla="*/ 21564 w 21564"/>
              <a:gd name="connsiteY1" fmla="*/ 814 h 21103"/>
              <a:gd name="connsiteX2" fmla="*/ 21563 w 21564"/>
              <a:gd name="connsiteY2" fmla="*/ 15140 h 21103"/>
              <a:gd name="connsiteX3" fmla="*/ 0 w 21564"/>
              <a:gd name="connsiteY3" fmla="*/ 20172 h 21103"/>
              <a:gd name="connsiteX4" fmla="*/ 0 w 21564"/>
              <a:gd name="connsiteY4" fmla="*/ 0 h 21103"/>
              <a:gd name="connsiteX0" fmla="*/ 81 w 21564"/>
              <a:gd name="connsiteY0" fmla="*/ 448 h 20289"/>
              <a:gd name="connsiteX1" fmla="*/ 21564 w 21564"/>
              <a:gd name="connsiteY1" fmla="*/ 0 h 20289"/>
              <a:gd name="connsiteX2" fmla="*/ 21563 w 21564"/>
              <a:gd name="connsiteY2" fmla="*/ 14326 h 20289"/>
              <a:gd name="connsiteX3" fmla="*/ 0 w 21564"/>
              <a:gd name="connsiteY3" fmla="*/ 19358 h 20289"/>
              <a:gd name="connsiteX4" fmla="*/ 81 w 21564"/>
              <a:gd name="connsiteY4" fmla="*/ 448 h 20289"/>
              <a:gd name="connsiteX0" fmla="*/ 6 w 21583"/>
              <a:gd name="connsiteY0" fmla="*/ 0 h 20370"/>
              <a:gd name="connsiteX1" fmla="*/ 21583 w 21583"/>
              <a:gd name="connsiteY1" fmla="*/ 81 h 20370"/>
              <a:gd name="connsiteX2" fmla="*/ 21582 w 21583"/>
              <a:gd name="connsiteY2" fmla="*/ 14407 h 20370"/>
              <a:gd name="connsiteX3" fmla="*/ 19 w 21583"/>
              <a:gd name="connsiteY3" fmla="*/ 19439 h 20370"/>
              <a:gd name="connsiteX4" fmla="*/ 6 w 21583"/>
              <a:gd name="connsiteY4" fmla="*/ 0 h 20370"/>
              <a:gd name="connsiteX0" fmla="*/ 4 w 21581"/>
              <a:gd name="connsiteY0" fmla="*/ 0 h 20408"/>
              <a:gd name="connsiteX1" fmla="*/ 21581 w 21581"/>
              <a:gd name="connsiteY1" fmla="*/ 81 h 20408"/>
              <a:gd name="connsiteX2" fmla="*/ 21580 w 21581"/>
              <a:gd name="connsiteY2" fmla="*/ 14407 h 20408"/>
              <a:gd name="connsiteX3" fmla="*/ 89 w 21581"/>
              <a:gd name="connsiteY3" fmla="*/ 19480 h 20408"/>
              <a:gd name="connsiteX4" fmla="*/ 4 w 21581"/>
              <a:gd name="connsiteY4" fmla="*/ 0 h 20408"/>
              <a:gd name="connsiteX0" fmla="*/ 6 w 21583"/>
              <a:gd name="connsiteY0" fmla="*/ 0 h 20445"/>
              <a:gd name="connsiteX1" fmla="*/ 21583 w 21583"/>
              <a:gd name="connsiteY1" fmla="*/ 81 h 20445"/>
              <a:gd name="connsiteX2" fmla="*/ 21582 w 21583"/>
              <a:gd name="connsiteY2" fmla="*/ 14407 h 20445"/>
              <a:gd name="connsiteX3" fmla="*/ 15 w 21583"/>
              <a:gd name="connsiteY3" fmla="*/ 19521 h 20445"/>
              <a:gd name="connsiteX4" fmla="*/ 6 w 21583"/>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10 w 21587"/>
              <a:gd name="connsiteY0" fmla="*/ 0 h 20445"/>
              <a:gd name="connsiteX1" fmla="*/ 21587 w 21587"/>
              <a:gd name="connsiteY1" fmla="*/ 81 h 20445"/>
              <a:gd name="connsiteX2" fmla="*/ 21586 w 21587"/>
              <a:gd name="connsiteY2" fmla="*/ 14407 h 20445"/>
              <a:gd name="connsiteX3" fmla="*/ 19 w 21587"/>
              <a:gd name="connsiteY3" fmla="*/ 19521 h 20445"/>
              <a:gd name="connsiteX4" fmla="*/ 10 w 21587"/>
              <a:gd name="connsiteY4" fmla="*/ 0 h 20445"/>
              <a:gd name="connsiteX0" fmla="*/ 0 w 21577"/>
              <a:gd name="connsiteY0" fmla="*/ 0 h 20445"/>
              <a:gd name="connsiteX1" fmla="*/ 21577 w 21577"/>
              <a:gd name="connsiteY1" fmla="*/ 81 h 20445"/>
              <a:gd name="connsiteX2" fmla="*/ 21576 w 21577"/>
              <a:gd name="connsiteY2" fmla="*/ 14407 h 20445"/>
              <a:gd name="connsiteX3" fmla="*/ 9 w 21577"/>
              <a:gd name="connsiteY3" fmla="*/ 19521 h 20445"/>
              <a:gd name="connsiteX4" fmla="*/ 0 w 21577"/>
              <a:gd name="connsiteY4" fmla="*/ 0 h 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7" h="20445">
                <a:moveTo>
                  <a:pt x="0" y="0"/>
                </a:moveTo>
                <a:lnTo>
                  <a:pt x="21577" y="81"/>
                </a:lnTo>
                <a:cubicBezTo>
                  <a:pt x="21577" y="5855"/>
                  <a:pt x="21576" y="8633"/>
                  <a:pt x="21576" y="14407"/>
                </a:cubicBezTo>
                <a:cubicBezTo>
                  <a:pt x="10776" y="14407"/>
                  <a:pt x="10809" y="23271"/>
                  <a:pt x="9" y="19521"/>
                </a:cubicBezTo>
                <a:cubicBezTo>
                  <a:pt x="5" y="13137"/>
                  <a:pt x="4" y="6303"/>
                  <a:pt x="0" y="0"/>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25" name="Shape 153"/>
          <p:cNvSpPr/>
          <p:nvPr/>
        </p:nvSpPr>
        <p:spPr>
          <a:xfrm>
            <a:off x="1785003" y="204408"/>
            <a:ext cx="5491787" cy="5645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t">
            <a:spAutoFit/>
          </a:bodyPr>
          <a:lstStyle/>
          <a:p>
            <a:r>
              <a:rPr lang="en-US" sz="1600" b="1" dirty="0">
                <a:solidFill>
                  <a:schemeClr val="bg1"/>
                </a:solidFill>
                <a:latin typeface="+mj-lt"/>
                <a:ea typeface="Times New Roman" charset="0"/>
                <a:cs typeface="Times New Roman" charset="0"/>
              </a:rPr>
              <a:t>Implementation of the Actuator Disk model in</a:t>
            </a:r>
            <a:br>
              <a:rPr lang="en-US" sz="1600" b="1" dirty="0">
                <a:solidFill>
                  <a:schemeClr val="bg1"/>
                </a:solidFill>
                <a:latin typeface="+mj-lt"/>
                <a:ea typeface="Times New Roman" charset="0"/>
                <a:cs typeface="Times New Roman" charset="0"/>
              </a:rPr>
            </a:br>
            <a:r>
              <a:rPr lang="en-US" sz="1600" b="1" dirty="0" err="1">
                <a:solidFill>
                  <a:schemeClr val="bg1"/>
                </a:solidFill>
                <a:latin typeface="+mj-lt"/>
                <a:ea typeface="Times New Roman" charset="0"/>
                <a:cs typeface="Times New Roman" charset="0"/>
              </a:rPr>
              <a:t>CEASIOMpy</a:t>
            </a:r>
            <a:r>
              <a:rPr lang="en-US" sz="1600" b="1" dirty="0">
                <a:solidFill>
                  <a:schemeClr val="bg1"/>
                </a:solidFill>
                <a:latin typeface="+mj-lt"/>
                <a:ea typeface="Times New Roman" charset="0"/>
                <a:cs typeface="Times New Roman" charset="0"/>
              </a:rPr>
              <a:t> for the simulation of propeller aircraft</a:t>
            </a:r>
            <a:endParaRPr lang="en-US" sz="1600" dirty="0">
              <a:solidFill>
                <a:schemeClr val="bg1"/>
              </a:solidFill>
              <a:latin typeface="+mj-lt"/>
              <a:cs typeface="Cali"/>
            </a:endParaRPr>
          </a:p>
        </p:txBody>
      </p:sp>
      <p:pic>
        <p:nvPicPr>
          <p:cNvPr id="26" name="Immagine 25" descr="Logo_unige_scrittabianc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0" y="137263"/>
            <a:ext cx="1128967" cy="595388"/>
          </a:xfrm>
          <a:prstGeom prst="rect">
            <a:avLst/>
          </a:prstGeom>
        </p:spPr>
      </p:pic>
      <p:sp>
        <p:nvSpPr>
          <p:cNvPr id="32" name="Shape 154"/>
          <p:cNvSpPr/>
          <p:nvPr/>
        </p:nvSpPr>
        <p:spPr>
          <a:xfrm>
            <a:off x="1575239" y="124588"/>
            <a:ext cx="1" cy="626848"/>
          </a:xfrm>
          <a:prstGeom prst="line">
            <a:avLst/>
          </a:prstGeom>
          <a:noFill/>
          <a:ln w="6350" cap="flat" cmpd="sng">
            <a:solidFill>
              <a:srgbClr val="FFFFFF"/>
            </a:solidFill>
            <a:prstDash val="solid"/>
            <a:miter lim="400000"/>
          </a:ln>
          <a:effectLst/>
        </p:spPr>
        <p:txBody>
          <a:bodyPr wrap="square" lIns="35717" tIns="35717" rIns="35717" bIns="35717" numCol="1" anchor="ctr">
            <a:noAutofit/>
          </a:bodyPr>
          <a:lstStyle/>
          <a:p>
            <a:pPr defTabSz="321457">
              <a:defRPr sz="1200">
                <a:solidFill>
                  <a:srgbClr val="000000"/>
                </a:solidFill>
                <a:latin typeface="Helvetica"/>
                <a:ea typeface="Helvetica"/>
                <a:cs typeface="Helvetica"/>
                <a:sym typeface="Helvetica"/>
              </a:defRPr>
            </a:pPr>
            <a:endParaRPr sz="1200" dirty="0"/>
          </a:p>
        </p:txBody>
      </p:sp>
      <p:sp>
        <p:nvSpPr>
          <p:cNvPr id="28" name="Shape 150">
            <a:extLst>
              <a:ext uri="{FF2B5EF4-FFF2-40B4-BE49-F238E27FC236}">
                <a16:creationId xmlns:a16="http://schemas.microsoft.com/office/drawing/2014/main" id="{6D4711F1-B773-4A8C-B76C-9E07185D15C9}"/>
              </a:ext>
            </a:extLst>
          </p:cNvPr>
          <p:cNvSpPr/>
          <p:nvPr/>
        </p:nvSpPr>
        <p:spPr>
          <a:xfrm flipH="1" flipV="1">
            <a:off x="6429" y="6231384"/>
            <a:ext cx="12184655" cy="6300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36 w 21600"/>
              <a:gd name="connsiteY3" fmla="*/ 20172 h 21324"/>
              <a:gd name="connsiteX4" fmla="*/ 0 w 21600"/>
              <a:gd name="connsiteY4" fmla="*/ 0 h 21324"/>
              <a:gd name="connsiteX0" fmla="*/ 0 w 21573"/>
              <a:gd name="connsiteY0" fmla="*/ 0 h 21453"/>
              <a:gd name="connsiteX1" fmla="*/ 21573 w 21573"/>
              <a:gd name="connsiteY1" fmla="*/ 129 h 21453"/>
              <a:gd name="connsiteX2" fmla="*/ 21573 w 21573"/>
              <a:gd name="connsiteY2" fmla="*/ 17451 h 21453"/>
              <a:gd name="connsiteX3" fmla="*/ 9 w 21573"/>
              <a:gd name="connsiteY3" fmla="*/ 20301 h 21453"/>
              <a:gd name="connsiteX4" fmla="*/ 0 w 21573"/>
              <a:gd name="connsiteY4" fmla="*/ 0 h 21453"/>
              <a:gd name="connsiteX0" fmla="*/ 54 w 21564"/>
              <a:gd name="connsiteY0" fmla="*/ 129 h 21324"/>
              <a:gd name="connsiteX1" fmla="*/ 21564 w 21564"/>
              <a:gd name="connsiteY1" fmla="*/ 0 h 21324"/>
              <a:gd name="connsiteX2" fmla="*/ 21564 w 21564"/>
              <a:gd name="connsiteY2" fmla="*/ 17322 h 21324"/>
              <a:gd name="connsiteX3" fmla="*/ 0 w 21564"/>
              <a:gd name="connsiteY3" fmla="*/ 20172 h 21324"/>
              <a:gd name="connsiteX4" fmla="*/ 54 w 21564"/>
              <a:gd name="connsiteY4" fmla="*/ 129 h 21324"/>
              <a:gd name="connsiteX0" fmla="*/ 9 w 21564"/>
              <a:gd name="connsiteY0" fmla="*/ 0 h 21324"/>
              <a:gd name="connsiteX1" fmla="*/ 21564 w 21564"/>
              <a:gd name="connsiteY1" fmla="*/ 0 h 21324"/>
              <a:gd name="connsiteX2" fmla="*/ 21564 w 21564"/>
              <a:gd name="connsiteY2" fmla="*/ 17322 h 21324"/>
              <a:gd name="connsiteX3" fmla="*/ 0 w 21564"/>
              <a:gd name="connsiteY3" fmla="*/ 20172 h 21324"/>
              <a:gd name="connsiteX4" fmla="*/ 9 w 21564"/>
              <a:gd name="connsiteY4" fmla="*/ 0 h 21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 h="21324">
                <a:moveTo>
                  <a:pt x="9" y="0"/>
                </a:moveTo>
                <a:lnTo>
                  <a:pt x="21564" y="0"/>
                </a:lnTo>
                <a:lnTo>
                  <a:pt x="21564" y="17322"/>
                </a:lnTo>
                <a:cubicBezTo>
                  <a:pt x="10764" y="17322"/>
                  <a:pt x="10800" y="23922"/>
                  <a:pt x="0" y="20172"/>
                </a:cubicBezTo>
                <a:lnTo>
                  <a:pt x="9" y="0"/>
                </a:lnTo>
                <a:close/>
              </a:path>
            </a:pathLst>
          </a:custGeom>
          <a:solidFill>
            <a:schemeClr val="bg1">
              <a:lumMod val="85000"/>
            </a:schemeClr>
          </a:solidFill>
          <a:ln w="12700" cap="flat">
            <a:noFill/>
            <a:miter lim="400000"/>
          </a:ln>
          <a:effectLst/>
        </p:spPr>
        <p:txBody>
          <a:bodyPr wrap="square" lIns="35717" tIns="35717" rIns="35717" bIns="35717" numCol="1" anchor="ctr">
            <a:noAutofit/>
          </a:bodyPr>
          <a:lstStyle/>
          <a:p>
            <a:endParaRPr dirty="0"/>
          </a:p>
        </p:txBody>
      </p:sp>
      <p:sp>
        <p:nvSpPr>
          <p:cNvPr id="30" name="Shape 151">
            <a:extLst>
              <a:ext uri="{FF2B5EF4-FFF2-40B4-BE49-F238E27FC236}">
                <a16:creationId xmlns:a16="http://schemas.microsoft.com/office/drawing/2014/main" id="{AE8D240D-C435-4E4D-AA0A-5A9CDADE57C5}"/>
              </a:ext>
            </a:extLst>
          </p:cNvPr>
          <p:cNvSpPr/>
          <p:nvPr/>
        </p:nvSpPr>
        <p:spPr>
          <a:xfrm flipH="1" flipV="1">
            <a:off x="-865" y="6328948"/>
            <a:ext cx="12198985" cy="53248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00"/>
              <a:gd name="connsiteX1" fmla="*/ 21600 w 21600"/>
              <a:gd name="connsiteY1" fmla="*/ 0 h 21100"/>
              <a:gd name="connsiteX2" fmla="*/ 21586 w 21600"/>
              <a:gd name="connsiteY2" fmla="*/ 15099 h 21100"/>
              <a:gd name="connsiteX3" fmla="*/ 0 w 21600"/>
              <a:gd name="connsiteY3" fmla="*/ 20172 h 21100"/>
              <a:gd name="connsiteX4" fmla="*/ 0 w 21600"/>
              <a:gd name="connsiteY4" fmla="*/ 0 h 21100"/>
              <a:gd name="connsiteX0" fmla="*/ 0 w 21600"/>
              <a:gd name="connsiteY0" fmla="*/ 0 h 21100"/>
              <a:gd name="connsiteX1" fmla="*/ 21600 w 21600"/>
              <a:gd name="connsiteY1" fmla="*/ 0 h 21100"/>
              <a:gd name="connsiteX2" fmla="*/ 21595 w 21600"/>
              <a:gd name="connsiteY2" fmla="*/ 15099 h 21100"/>
              <a:gd name="connsiteX3" fmla="*/ 0 w 21600"/>
              <a:gd name="connsiteY3" fmla="*/ 20172 h 21100"/>
              <a:gd name="connsiteX4" fmla="*/ 0 w 21600"/>
              <a:gd name="connsiteY4" fmla="*/ 0 h 21100"/>
              <a:gd name="connsiteX0" fmla="*/ 0 w 21613"/>
              <a:gd name="connsiteY0" fmla="*/ 0 h 21112"/>
              <a:gd name="connsiteX1" fmla="*/ 21600 w 21613"/>
              <a:gd name="connsiteY1" fmla="*/ 0 h 21112"/>
              <a:gd name="connsiteX2" fmla="*/ 21613 w 21613"/>
              <a:gd name="connsiteY2" fmla="*/ 15253 h 21112"/>
              <a:gd name="connsiteX3" fmla="*/ 0 w 21613"/>
              <a:gd name="connsiteY3" fmla="*/ 20172 h 21112"/>
              <a:gd name="connsiteX4" fmla="*/ 0 w 21613"/>
              <a:gd name="connsiteY4" fmla="*/ 0 h 21112"/>
              <a:gd name="connsiteX0" fmla="*/ 0 w 21613"/>
              <a:gd name="connsiteY0" fmla="*/ 0 h 20693"/>
              <a:gd name="connsiteX1" fmla="*/ 21600 w 21613"/>
              <a:gd name="connsiteY1" fmla="*/ 0 h 20693"/>
              <a:gd name="connsiteX2" fmla="*/ 21613 w 21613"/>
              <a:gd name="connsiteY2" fmla="*/ 15253 h 20693"/>
              <a:gd name="connsiteX3" fmla="*/ 1084 w 21613"/>
              <a:gd name="connsiteY3" fmla="*/ 19713 h 20693"/>
              <a:gd name="connsiteX4" fmla="*/ 0 w 21613"/>
              <a:gd name="connsiteY4" fmla="*/ 0 h 20693"/>
              <a:gd name="connsiteX0" fmla="*/ 0 w 20772"/>
              <a:gd name="connsiteY0" fmla="*/ 5379 h 20693"/>
              <a:gd name="connsiteX1" fmla="*/ 20759 w 20772"/>
              <a:gd name="connsiteY1" fmla="*/ 0 h 20693"/>
              <a:gd name="connsiteX2" fmla="*/ 20772 w 20772"/>
              <a:gd name="connsiteY2" fmla="*/ 15253 h 20693"/>
              <a:gd name="connsiteX3" fmla="*/ 243 w 20772"/>
              <a:gd name="connsiteY3" fmla="*/ 19713 h 20693"/>
              <a:gd name="connsiteX4" fmla="*/ 0 w 20772"/>
              <a:gd name="connsiteY4" fmla="*/ 5379 h 20693"/>
              <a:gd name="connsiteX0" fmla="*/ 854 w 21626"/>
              <a:gd name="connsiteY0" fmla="*/ 5379 h 21683"/>
              <a:gd name="connsiteX1" fmla="*/ 21613 w 21626"/>
              <a:gd name="connsiteY1" fmla="*/ 0 h 21683"/>
              <a:gd name="connsiteX2" fmla="*/ 21626 w 21626"/>
              <a:gd name="connsiteY2" fmla="*/ 15253 h 21683"/>
              <a:gd name="connsiteX3" fmla="*/ 55 w 21626"/>
              <a:gd name="connsiteY3" fmla="*/ 20792 h 21683"/>
              <a:gd name="connsiteX4" fmla="*/ 854 w 21626"/>
              <a:gd name="connsiteY4" fmla="*/ 5379 h 21683"/>
              <a:gd name="connsiteX0" fmla="*/ 87 w 21677"/>
              <a:gd name="connsiteY0" fmla="*/ 293 h 21683"/>
              <a:gd name="connsiteX1" fmla="*/ 21664 w 21677"/>
              <a:gd name="connsiteY1" fmla="*/ 0 h 21683"/>
              <a:gd name="connsiteX2" fmla="*/ 21677 w 21677"/>
              <a:gd name="connsiteY2" fmla="*/ 15253 h 21683"/>
              <a:gd name="connsiteX3" fmla="*/ 106 w 21677"/>
              <a:gd name="connsiteY3" fmla="*/ 20792 h 21683"/>
              <a:gd name="connsiteX4" fmla="*/ 87 w 21677"/>
              <a:gd name="connsiteY4" fmla="*/ 293 h 21683"/>
              <a:gd name="connsiteX0" fmla="*/ 143 w 21733"/>
              <a:gd name="connsiteY0" fmla="*/ 293 h 21683"/>
              <a:gd name="connsiteX1" fmla="*/ 21720 w 21733"/>
              <a:gd name="connsiteY1" fmla="*/ 0 h 21683"/>
              <a:gd name="connsiteX2" fmla="*/ 21733 w 21733"/>
              <a:gd name="connsiteY2" fmla="*/ 15253 h 21683"/>
              <a:gd name="connsiteX3" fmla="*/ 162 w 21733"/>
              <a:gd name="connsiteY3" fmla="*/ 20792 h 21683"/>
              <a:gd name="connsiteX4" fmla="*/ 143 w 21733"/>
              <a:gd name="connsiteY4" fmla="*/ 293 h 21683"/>
              <a:gd name="connsiteX0" fmla="*/ 164 w 21754"/>
              <a:gd name="connsiteY0" fmla="*/ 293 h 21541"/>
              <a:gd name="connsiteX1" fmla="*/ 21741 w 21754"/>
              <a:gd name="connsiteY1" fmla="*/ 0 h 21541"/>
              <a:gd name="connsiteX2" fmla="*/ 21754 w 21754"/>
              <a:gd name="connsiteY2" fmla="*/ 15253 h 21541"/>
              <a:gd name="connsiteX3" fmla="*/ 156 w 21754"/>
              <a:gd name="connsiteY3" fmla="*/ 20638 h 21541"/>
              <a:gd name="connsiteX4" fmla="*/ 164 w 21754"/>
              <a:gd name="connsiteY4" fmla="*/ 293 h 21541"/>
              <a:gd name="connsiteX0" fmla="*/ 9 w 21599"/>
              <a:gd name="connsiteY0" fmla="*/ 293 h 21541"/>
              <a:gd name="connsiteX1" fmla="*/ 21586 w 21599"/>
              <a:gd name="connsiteY1" fmla="*/ 0 h 21541"/>
              <a:gd name="connsiteX2" fmla="*/ 21599 w 21599"/>
              <a:gd name="connsiteY2" fmla="*/ 15253 h 21541"/>
              <a:gd name="connsiteX3" fmla="*/ 1 w 21599"/>
              <a:gd name="connsiteY3" fmla="*/ 20638 h 21541"/>
              <a:gd name="connsiteX4" fmla="*/ 9 w 21599"/>
              <a:gd name="connsiteY4" fmla="*/ 293 h 2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9" h="21541">
                <a:moveTo>
                  <a:pt x="9" y="293"/>
                </a:moveTo>
                <a:lnTo>
                  <a:pt x="21586" y="0"/>
                </a:lnTo>
                <a:cubicBezTo>
                  <a:pt x="21586" y="5774"/>
                  <a:pt x="21599" y="9479"/>
                  <a:pt x="21599" y="15253"/>
                </a:cubicBezTo>
                <a:cubicBezTo>
                  <a:pt x="10799" y="15253"/>
                  <a:pt x="10801" y="24388"/>
                  <a:pt x="1" y="20638"/>
                </a:cubicBezTo>
                <a:cubicBezTo>
                  <a:pt x="-1" y="10522"/>
                  <a:pt x="20" y="12413"/>
                  <a:pt x="9" y="293"/>
                </a:cubicBezTo>
                <a:close/>
              </a:path>
            </a:pathLst>
          </a:custGeom>
          <a:solidFill>
            <a:schemeClr val="accent1">
              <a:lumMod val="50000"/>
            </a:schemeClr>
          </a:solidFill>
          <a:ln w="12700" cap="flat">
            <a:noFill/>
            <a:miter lim="400000"/>
          </a:ln>
          <a:effectLst/>
        </p:spPr>
        <p:txBody>
          <a:bodyPr wrap="square" lIns="35717" tIns="35717" rIns="35717" bIns="35717" numCol="1" anchor="ctr">
            <a:noAutofit/>
          </a:bodyPr>
          <a:lstStyle/>
          <a:p>
            <a:endParaRPr dirty="0"/>
          </a:p>
        </p:txBody>
      </p:sp>
      <p:sp>
        <p:nvSpPr>
          <p:cNvPr id="6" name="Segnaposto numero diapositiva 5">
            <a:extLst>
              <a:ext uri="{FF2B5EF4-FFF2-40B4-BE49-F238E27FC236}">
                <a16:creationId xmlns:a16="http://schemas.microsoft.com/office/drawing/2014/main" id="{0647C1F8-E555-8179-8DB9-351377BB99B6}"/>
              </a:ext>
            </a:extLst>
          </p:cNvPr>
          <p:cNvSpPr>
            <a:spLocks noGrp="1"/>
          </p:cNvSpPr>
          <p:nvPr>
            <p:ph type="sldNum" sz="quarter" idx="12"/>
          </p:nvPr>
        </p:nvSpPr>
        <p:spPr>
          <a:xfrm>
            <a:off x="9898090" y="6479315"/>
            <a:ext cx="2057400" cy="304801"/>
          </a:xfrm>
        </p:spPr>
        <p:txBody>
          <a:bodyPr/>
          <a:lstStyle/>
          <a:p>
            <a:fld id="{D109C2B1-F5E5-BD42-9FC7-1B803CDA68D8}" type="slidenum">
              <a:rPr lang="it-IT" sz="1600" smtClean="0">
                <a:solidFill>
                  <a:schemeClr val="bg1"/>
                </a:solidFill>
              </a:rPr>
              <a:t>9</a:t>
            </a:fld>
            <a:endParaRPr lang="it-IT" sz="1600" dirty="0">
              <a:solidFill>
                <a:schemeClr val="bg1"/>
              </a:solidFill>
            </a:endParaRPr>
          </a:p>
        </p:txBody>
      </p:sp>
      <p:sp>
        <p:nvSpPr>
          <p:cNvPr id="8" name="Sottotitolo 2">
            <a:extLst>
              <a:ext uri="{FF2B5EF4-FFF2-40B4-BE49-F238E27FC236}">
                <a16:creationId xmlns:a16="http://schemas.microsoft.com/office/drawing/2014/main" id="{3C7925ED-D927-AB55-F90B-D0945699F8BA}"/>
              </a:ext>
            </a:extLst>
          </p:cNvPr>
          <p:cNvSpPr txBox="1">
            <a:spLocks/>
          </p:cNvSpPr>
          <p:nvPr/>
        </p:nvSpPr>
        <p:spPr>
          <a:xfrm>
            <a:off x="236510" y="6550009"/>
            <a:ext cx="1808600" cy="2234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600" dirty="0">
                <a:solidFill>
                  <a:schemeClr val="bg1"/>
                </a:solidFill>
              </a:rPr>
              <a:t>Giacomo Benedetti</a:t>
            </a:r>
          </a:p>
        </p:txBody>
      </p:sp>
      <p:sp>
        <p:nvSpPr>
          <p:cNvPr id="27" name="CasellaDiTesto 26">
            <a:extLst>
              <a:ext uri="{FF2B5EF4-FFF2-40B4-BE49-F238E27FC236}">
                <a16:creationId xmlns:a16="http://schemas.microsoft.com/office/drawing/2014/main" id="{CE924060-0E73-7002-001F-1BDB7DED07BF}"/>
              </a:ext>
            </a:extLst>
          </p:cNvPr>
          <p:cNvSpPr txBox="1"/>
          <p:nvPr/>
        </p:nvSpPr>
        <p:spPr>
          <a:xfrm>
            <a:off x="1365477" y="3433352"/>
            <a:ext cx="4219649" cy="2339102"/>
          </a:xfrm>
          <a:prstGeom prst="rect">
            <a:avLst/>
          </a:prstGeom>
          <a:noFill/>
        </p:spPr>
        <p:txBody>
          <a:bodyPr wrap="square" rtlCol="0">
            <a:spAutoFit/>
          </a:bodyPr>
          <a:lstStyle/>
          <a:p>
            <a:r>
              <a:rPr lang="it-IT" sz="2000" dirty="0"/>
              <a:t>Input data</a:t>
            </a:r>
          </a:p>
          <a:p>
            <a:endParaRPr lang="it-IT" sz="600" dirty="0"/>
          </a:p>
          <a:p>
            <a:pPr marL="285750" indent="-285750">
              <a:buFont typeface="Arial" panose="020B0604020202020204" pitchFamily="34" charset="0"/>
              <a:buChar char="•"/>
            </a:pPr>
            <a:r>
              <a:rPr lang="it-IT" sz="2000" dirty="0"/>
              <a:t>Free stream </a:t>
            </a:r>
            <a:r>
              <a:rPr lang="it-IT" sz="2000" dirty="0" err="1"/>
              <a:t>velocity</a:t>
            </a:r>
            <a:endParaRPr lang="it-IT" sz="2000" dirty="0"/>
          </a:p>
          <a:p>
            <a:pPr marL="285750" indent="-285750">
              <a:buFont typeface="Arial" panose="020B0604020202020204" pitchFamily="34" charset="0"/>
              <a:buChar char="•"/>
            </a:pPr>
            <a:r>
              <a:rPr lang="it-IT" sz="2000" dirty="0" err="1"/>
              <a:t>Rotational</a:t>
            </a:r>
            <a:r>
              <a:rPr lang="it-IT" sz="2000" dirty="0"/>
              <a:t> </a:t>
            </a:r>
            <a:r>
              <a:rPr lang="it-IT" sz="2000" dirty="0" err="1"/>
              <a:t>velocity</a:t>
            </a:r>
            <a:r>
              <a:rPr lang="it-IT" sz="2000" dirty="0"/>
              <a:t> of the propeller</a:t>
            </a:r>
          </a:p>
          <a:p>
            <a:pPr marL="285750" indent="-285750">
              <a:buFont typeface="Arial" panose="020B0604020202020204" pitchFamily="34" charset="0"/>
              <a:buChar char="•"/>
            </a:pPr>
            <a:r>
              <a:rPr lang="it-IT" sz="2000" dirty="0" err="1"/>
              <a:t>Altitude</a:t>
            </a:r>
            <a:endParaRPr lang="it-IT" sz="2000" dirty="0"/>
          </a:p>
          <a:p>
            <a:pPr marL="285750" indent="-285750">
              <a:buFont typeface="Arial" panose="020B0604020202020204" pitchFamily="34" charset="0"/>
              <a:buChar char="•"/>
            </a:pPr>
            <a:r>
              <a:rPr lang="it-IT" sz="2000" dirty="0"/>
              <a:t>Total </a:t>
            </a:r>
            <a:r>
              <a:rPr lang="it-IT" sz="2000" dirty="0" err="1"/>
              <a:t>thrust</a:t>
            </a:r>
            <a:endParaRPr lang="it-IT" sz="2000" dirty="0"/>
          </a:p>
          <a:p>
            <a:pPr marL="285750" indent="-285750">
              <a:buFont typeface="Arial" panose="020B0604020202020204" pitchFamily="34" charset="0"/>
              <a:buChar char="•"/>
            </a:pPr>
            <a:r>
              <a:rPr lang="it-IT" sz="2000" dirty="0"/>
              <a:t>Disk </a:t>
            </a:r>
            <a:r>
              <a:rPr lang="it-IT" sz="2000" dirty="0" err="1"/>
              <a:t>radius</a:t>
            </a:r>
            <a:endParaRPr lang="it-IT" sz="2000" dirty="0"/>
          </a:p>
          <a:p>
            <a:pPr marL="285750" indent="-285750">
              <a:buFont typeface="Arial" panose="020B0604020202020204" pitchFamily="34" charset="0"/>
              <a:buChar char="•"/>
            </a:pPr>
            <a:r>
              <a:rPr lang="it-IT" sz="2000" dirty="0" err="1"/>
              <a:t>Number</a:t>
            </a:r>
            <a:r>
              <a:rPr lang="it-IT" sz="2000" dirty="0"/>
              <a:t> of </a:t>
            </a:r>
            <a:r>
              <a:rPr lang="it-IT" sz="2000" dirty="0" err="1"/>
              <a:t>blades</a:t>
            </a:r>
            <a:endParaRPr lang="it-IT" sz="2000" dirty="0"/>
          </a:p>
        </p:txBody>
      </p:sp>
      <p:sp>
        <p:nvSpPr>
          <p:cNvPr id="3" name="CasellaDiTesto 2">
            <a:extLst>
              <a:ext uri="{FF2B5EF4-FFF2-40B4-BE49-F238E27FC236}">
                <a16:creationId xmlns:a16="http://schemas.microsoft.com/office/drawing/2014/main" id="{48218E6E-C2CD-BEFA-3651-0B939487CD07}"/>
              </a:ext>
            </a:extLst>
          </p:cNvPr>
          <p:cNvSpPr txBox="1"/>
          <p:nvPr/>
        </p:nvSpPr>
        <p:spPr>
          <a:xfrm>
            <a:off x="3136343" y="1525213"/>
            <a:ext cx="5919313" cy="461665"/>
          </a:xfrm>
          <a:prstGeom prst="rect">
            <a:avLst/>
          </a:prstGeom>
          <a:noFill/>
        </p:spPr>
        <p:txBody>
          <a:bodyPr wrap="none" rtlCol="0">
            <a:spAutoFit/>
          </a:bodyPr>
          <a:lstStyle/>
          <a:p>
            <a:r>
              <a:rPr lang="it-IT" sz="2400" dirty="0" err="1"/>
              <a:t>Actuator</a:t>
            </a:r>
            <a:r>
              <a:rPr lang="it-IT" sz="2400" dirty="0"/>
              <a:t> disk theory vs Blade </a:t>
            </a:r>
            <a:r>
              <a:rPr lang="it-IT" sz="2400" dirty="0" err="1"/>
              <a:t>element</a:t>
            </a:r>
            <a:r>
              <a:rPr lang="it-IT" sz="2400" dirty="0"/>
              <a:t> theory</a:t>
            </a:r>
          </a:p>
        </p:txBody>
      </p:sp>
      <p:sp>
        <p:nvSpPr>
          <p:cNvPr id="4" name="CasellaDiTesto 3">
            <a:extLst>
              <a:ext uri="{FF2B5EF4-FFF2-40B4-BE49-F238E27FC236}">
                <a16:creationId xmlns:a16="http://schemas.microsoft.com/office/drawing/2014/main" id="{ADC8F9E0-3645-30CC-85BA-DE17870904EB}"/>
              </a:ext>
            </a:extLst>
          </p:cNvPr>
          <p:cNvSpPr txBox="1"/>
          <p:nvPr/>
        </p:nvSpPr>
        <p:spPr>
          <a:xfrm>
            <a:off x="6606876" y="3433352"/>
            <a:ext cx="4219649" cy="2646878"/>
          </a:xfrm>
          <a:prstGeom prst="rect">
            <a:avLst/>
          </a:prstGeom>
          <a:noFill/>
        </p:spPr>
        <p:txBody>
          <a:bodyPr wrap="square" rtlCol="0">
            <a:spAutoFit/>
          </a:bodyPr>
          <a:lstStyle/>
          <a:p>
            <a:r>
              <a:rPr lang="it-IT" sz="2000" dirty="0"/>
              <a:t>Input data</a:t>
            </a:r>
          </a:p>
          <a:p>
            <a:endParaRPr lang="it-IT" sz="600" dirty="0"/>
          </a:p>
          <a:p>
            <a:pPr marL="285750" indent="-285750">
              <a:buFont typeface="Arial" panose="020B0604020202020204" pitchFamily="34" charset="0"/>
              <a:buChar char="•"/>
            </a:pPr>
            <a:r>
              <a:rPr lang="it-IT" sz="2000" dirty="0"/>
              <a:t>Free stream </a:t>
            </a:r>
            <a:r>
              <a:rPr lang="it-IT" sz="2000" dirty="0" err="1"/>
              <a:t>velocity</a:t>
            </a:r>
            <a:endParaRPr lang="it-IT" sz="2000" dirty="0"/>
          </a:p>
          <a:p>
            <a:pPr marL="285750" indent="-285750">
              <a:buFont typeface="Arial" panose="020B0604020202020204" pitchFamily="34" charset="0"/>
              <a:buChar char="•"/>
            </a:pPr>
            <a:r>
              <a:rPr lang="it-IT" sz="2000" dirty="0" err="1"/>
              <a:t>Rotational</a:t>
            </a:r>
            <a:r>
              <a:rPr lang="it-IT" sz="2000" dirty="0"/>
              <a:t> </a:t>
            </a:r>
            <a:r>
              <a:rPr lang="it-IT" sz="2000" dirty="0" err="1"/>
              <a:t>velocity</a:t>
            </a:r>
            <a:r>
              <a:rPr lang="it-IT" sz="2000" dirty="0"/>
              <a:t> of the propeller</a:t>
            </a:r>
          </a:p>
          <a:p>
            <a:pPr marL="285750" indent="-285750">
              <a:buFont typeface="Arial" panose="020B0604020202020204" pitchFamily="34" charset="0"/>
              <a:buChar char="•"/>
            </a:pPr>
            <a:r>
              <a:rPr lang="it-IT" sz="2000" dirty="0" err="1"/>
              <a:t>Altitude</a:t>
            </a:r>
            <a:endParaRPr lang="it-IT" sz="2000" dirty="0"/>
          </a:p>
          <a:p>
            <a:pPr marL="285750" indent="-285750">
              <a:buFont typeface="Arial" panose="020B0604020202020204" pitchFamily="34" charset="0"/>
              <a:buChar char="•"/>
            </a:pPr>
            <a:r>
              <a:rPr lang="it-IT" sz="2000" dirty="0" err="1"/>
              <a:t>Chord</a:t>
            </a:r>
            <a:r>
              <a:rPr lang="it-IT" sz="2000" dirty="0"/>
              <a:t> </a:t>
            </a:r>
            <a:r>
              <a:rPr lang="it-IT" sz="2000" dirty="0" err="1"/>
              <a:t>distribution</a:t>
            </a:r>
            <a:endParaRPr lang="it-IT" sz="2000" dirty="0"/>
          </a:p>
          <a:p>
            <a:pPr marL="285750" indent="-285750">
              <a:buFont typeface="Arial" panose="020B0604020202020204" pitchFamily="34" charset="0"/>
              <a:buChar char="•"/>
            </a:pPr>
            <a:r>
              <a:rPr lang="it-IT" sz="2000" dirty="0"/>
              <a:t>Twist </a:t>
            </a:r>
            <a:r>
              <a:rPr lang="it-IT" sz="2000" dirty="0" err="1"/>
              <a:t>distribution</a:t>
            </a:r>
            <a:endParaRPr lang="it-IT" sz="2000" dirty="0"/>
          </a:p>
          <a:p>
            <a:pPr marL="285750" indent="-285750">
              <a:buFont typeface="Arial" panose="020B0604020202020204" pitchFamily="34" charset="0"/>
              <a:buChar char="•"/>
            </a:pPr>
            <a:r>
              <a:rPr lang="it-IT" sz="2000" dirty="0"/>
              <a:t>Disk </a:t>
            </a:r>
            <a:r>
              <a:rPr lang="it-IT" sz="2000" dirty="0" err="1"/>
              <a:t>radius</a:t>
            </a:r>
            <a:endParaRPr lang="it-IT" sz="2000" dirty="0"/>
          </a:p>
          <a:p>
            <a:pPr marL="285750" indent="-285750">
              <a:buFont typeface="Arial" panose="020B0604020202020204" pitchFamily="34" charset="0"/>
              <a:buChar char="•"/>
            </a:pPr>
            <a:r>
              <a:rPr lang="it-IT" sz="2000" dirty="0" err="1"/>
              <a:t>Number</a:t>
            </a:r>
            <a:r>
              <a:rPr lang="it-IT" sz="2000" dirty="0"/>
              <a:t> of </a:t>
            </a:r>
            <a:r>
              <a:rPr lang="it-IT" sz="2000" dirty="0" err="1"/>
              <a:t>blades</a:t>
            </a:r>
            <a:endParaRPr lang="it-IT" sz="2000" dirty="0"/>
          </a:p>
        </p:txBody>
      </p:sp>
      <p:pic>
        <p:nvPicPr>
          <p:cNvPr id="2" name="Immagine 1" descr="Immagine che contiene diagramma&#10;&#10;Descrizione generata automaticamente">
            <a:extLst>
              <a:ext uri="{FF2B5EF4-FFF2-40B4-BE49-F238E27FC236}">
                <a16:creationId xmlns:a16="http://schemas.microsoft.com/office/drawing/2014/main" id="{4CE8EF5C-9692-11C4-18DC-167B03C35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784" y="2244762"/>
            <a:ext cx="2141507" cy="1041449"/>
          </a:xfrm>
          <a:prstGeom prst="rect">
            <a:avLst/>
          </a:prstGeom>
        </p:spPr>
      </p:pic>
      <p:pic>
        <p:nvPicPr>
          <p:cNvPr id="5" name="Immagine 4" descr="Immagine che contiene compact disk&#10;&#10;Descrizione generata automaticamente">
            <a:extLst>
              <a:ext uri="{FF2B5EF4-FFF2-40B4-BE49-F238E27FC236}">
                <a16:creationId xmlns:a16="http://schemas.microsoft.com/office/drawing/2014/main" id="{DA9E3CDC-07F1-A8E7-9B5F-ECE5CC1E8D58}"/>
              </a:ext>
            </a:extLst>
          </p:cNvPr>
          <p:cNvPicPr>
            <a:picLocks noChangeAspect="1"/>
          </p:cNvPicPr>
          <p:nvPr/>
        </p:nvPicPr>
        <p:blipFill rotWithShape="1">
          <a:blip r:embed="rId5">
            <a:extLst>
              <a:ext uri="{28A0092B-C50C-407E-A947-70E740481C1C}">
                <a14:useLocalDpi xmlns:a14="http://schemas.microsoft.com/office/drawing/2010/main" val="0"/>
              </a:ext>
            </a:extLst>
          </a:blip>
          <a:srcRect l="9371" t="5235" r="6929" b="5363"/>
          <a:stretch/>
        </p:blipFill>
        <p:spPr>
          <a:xfrm>
            <a:off x="2261529" y="2179107"/>
            <a:ext cx="1327245" cy="1172757"/>
          </a:xfrm>
          <a:prstGeom prst="rect">
            <a:avLst/>
          </a:prstGeom>
        </p:spPr>
      </p:pic>
    </p:spTree>
    <p:extLst>
      <p:ext uri="{BB962C8B-B14F-4D97-AF65-F5344CB8AC3E}">
        <p14:creationId xmlns:p14="http://schemas.microsoft.com/office/powerpoint/2010/main" val="1263994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10732</TotalTime>
  <Words>2135</Words>
  <Application>Microsoft Office PowerPoint</Application>
  <PresentationFormat>Widescreen</PresentationFormat>
  <Paragraphs>383</Paragraphs>
  <Slides>35</Slides>
  <Notes>35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35</vt:i4>
      </vt:variant>
    </vt:vector>
  </HeadingPairs>
  <TitlesOfParts>
    <vt:vector size="43" baseType="lpstr">
      <vt:lpstr>Arial</vt:lpstr>
      <vt:lpstr>Calibri</vt:lpstr>
      <vt:lpstr>Cambria Math</vt:lpstr>
      <vt:lpstr>Gill Sans MT</vt:lpstr>
      <vt:lpstr>Helvetica</vt:lpstr>
      <vt:lpstr>Söhne</vt:lpstr>
      <vt:lpstr>Wingdings</vt:lpstr>
      <vt:lpstr>Tema di Office</vt:lpstr>
      <vt:lpstr>Implementation of the Actuator Disk model in CEASIOMpy for the simulation of propeller aircraft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the Actuator Disk model in CEASIOMpy for the simulation of propeller aircraft </dc:title>
  <dc:creator>Giacomo Benedetti</dc:creator>
  <cp:lastModifiedBy>Giacomo Benedetti</cp:lastModifiedBy>
  <cp:revision>170</cp:revision>
  <dcterms:created xsi:type="dcterms:W3CDTF">2023-02-21T10:07:05Z</dcterms:created>
  <dcterms:modified xsi:type="dcterms:W3CDTF">2023-03-28T15:14:36Z</dcterms:modified>
</cp:coreProperties>
</file>